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147482359" r:id="rId3"/>
    <p:sldId id="2147473311" r:id="rId4"/>
    <p:sldId id="2147473326" r:id="rId5"/>
    <p:sldId id="2147482265" r:id="rId6"/>
    <p:sldId id="2147473413" r:id="rId7"/>
    <p:sldId id="2147473317" r:id="rId8"/>
    <p:sldId id="2147473318" r:id="rId9"/>
    <p:sldId id="2147482360" r:id="rId10"/>
    <p:sldId id="2147473386" r:id="rId11"/>
    <p:sldId id="2147473422" r:id="rId12"/>
    <p:sldId id="2147473423" r:id="rId13"/>
    <p:sldId id="2147473414" r:id="rId14"/>
    <p:sldId id="2147473442" r:id="rId15"/>
    <p:sldId id="2147473444" r:id="rId16"/>
    <p:sldId id="2147473460" r:id="rId17"/>
    <p:sldId id="2147473387" r:id="rId18"/>
    <p:sldId id="2147473445" r:id="rId19"/>
    <p:sldId id="2147473435" r:id="rId20"/>
    <p:sldId id="2147473446" r:id="rId21"/>
    <p:sldId id="214748235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7E79"/>
    <a:srgbClr val="FFFFFF"/>
    <a:srgbClr val="00B0F0"/>
    <a:srgbClr val="D9D9D9"/>
    <a:srgbClr val="00B050"/>
    <a:srgbClr val="ED7D31"/>
    <a:srgbClr val="A6A6A6"/>
    <a:srgbClr val="000000"/>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19"/>
    <p:restoredTop sz="88131"/>
  </p:normalViewPr>
  <p:slideViewPr>
    <p:cSldViewPr snapToGrid="0">
      <p:cViewPr>
        <p:scale>
          <a:sx n="114" d="100"/>
          <a:sy n="114" d="100"/>
        </p:scale>
        <p:origin x="2032" y="520"/>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ut5kp56wW_4&amp;t=12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0Z1ZwY2K2-M?t=207"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a:t>
            </a:fld>
            <a:endParaRPr lang="en-US"/>
          </a:p>
        </p:txBody>
      </p:sp>
    </p:spTree>
    <p:extLst>
      <p:ext uri="{BB962C8B-B14F-4D97-AF65-F5344CB8AC3E}">
        <p14:creationId xmlns:p14="http://schemas.microsoft.com/office/powerpoint/2010/main" val="413546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https://www.youtube.com/watch?v=ut5kp56wW_4&amp;t=12s</a:t>
            </a:r>
            <a:endParaRPr lang="en-US" sz="1200" dirty="0"/>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19</a:t>
            </a:fld>
            <a:endParaRPr lang="en-US"/>
          </a:p>
        </p:txBody>
      </p:sp>
    </p:spTree>
    <p:extLst>
      <p:ext uri="{BB962C8B-B14F-4D97-AF65-F5344CB8AC3E}">
        <p14:creationId xmlns:p14="http://schemas.microsoft.com/office/powerpoint/2010/main" val="2391467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CC61F-694C-5D22-91B2-C0EE1C58C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CCABD-2D8B-ED3B-DA06-FFF32FDB7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8EF22-77C2-06E4-D0C6-210BF07E1E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Source: </a:t>
            </a:r>
            <a:r>
              <a:rPr lang="en-US" sz="1200" dirty="0">
                <a:hlinkClick r:id="rId3"/>
              </a:rPr>
              <a:t>https://youtu.be/0Z1ZwY2K2-M?t=207</a:t>
            </a:r>
            <a:endParaRPr lang="en-US" sz="1200" dirty="0"/>
          </a:p>
          <a:p>
            <a:endParaRPr lang="en-US" dirty="0"/>
          </a:p>
        </p:txBody>
      </p:sp>
      <p:sp>
        <p:nvSpPr>
          <p:cNvPr id="4" name="Slide Number Placeholder 3">
            <a:extLst>
              <a:ext uri="{FF2B5EF4-FFF2-40B4-BE49-F238E27FC236}">
                <a16:creationId xmlns:a16="http://schemas.microsoft.com/office/drawing/2014/main" id="{E611FC3D-A452-66AB-4EA5-329385A6E7D0}"/>
              </a:ext>
            </a:extLst>
          </p:cNvPr>
          <p:cNvSpPr>
            <a:spLocks noGrp="1"/>
          </p:cNvSpPr>
          <p:nvPr>
            <p:ph type="sldNum" sz="quarter" idx="5"/>
          </p:nvPr>
        </p:nvSpPr>
        <p:spPr/>
        <p:txBody>
          <a:bodyPr/>
          <a:lstStyle/>
          <a:p>
            <a:fld id="{49FA4733-BFEA-724D-9DC5-638028538485}" type="slidenum">
              <a:rPr lang="en-US" smtClean="0"/>
              <a:t>2</a:t>
            </a:fld>
            <a:endParaRPr lang="en-US"/>
          </a:p>
        </p:txBody>
      </p:sp>
    </p:spTree>
    <p:extLst>
      <p:ext uri="{BB962C8B-B14F-4D97-AF65-F5344CB8AC3E}">
        <p14:creationId xmlns:p14="http://schemas.microsoft.com/office/powerpoint/2010/main" val="4044751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3</a:t>
            </a:fld>
            <a:endParaRPr lang="en-US"/>
          </a:p>
        </p:txBody>
      </p:sp>
    </p:spTree>
    <p:extLst>
      <p:ext uri="{BB962C8B-B14F-4D97-AF65-F5344CB8AC3E}">
        <p14:creationId xmlns:p14="http://schemas.microsoft.com/office/powerpoint/2010/main" val="4237620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Uszkoreit</a:t>
            </a:r>
            <a:r>
              <a:rPr lang="en-US" dirty="0"/>
              <a:t>, Jakob. 2017. "Transformer: A Novel Neural Network Architecture for Language Understanding." Google AI Blog, August 31. Accessed 2019-11-14. </a:t>
            </a:r>
          </a:p>
        </p:txBody>
      </p:sp>
      <p:sp>
        <p:nvSpPr>
          <p:cNvPr id="4" name="Slide Number Placeholder 3"/>
          <p:cNvSpPr>
            <a:spLocks noGrp="1"/>
          </p:cNvSpPr>
          <p:nvPr>
            <p:ph type="sldNum" sz="quarter" idx="5"/>
          </p:nvPr>
        </p:nvSpPr>
        <p:spPr/>
        <p:txBody>
          <a:bodyPr/>
          <a:lstStyle/>
          <a:p>
            <a:fld id="{49FA4733-BFEA-724D-9DC5-638028538485}" type="slidenum">
              <a:rPr lang="en-US" smtClean="0"/>
              <a:t>4</a:t>
            </a:fld>
            <a:endParaRPr lang="en-US"/>
          </a:p>
        </p:txBody>
      </p:sp>
    </p:spTree>
    <p:extLst>
      <p:ext uri="{BB962C8B-B14F-4D97-AF65-F5344CB8AC3E}">
        <p14:creationId xmlns:p14="http://schemas.microsoft.com/office/powerpoint/2010/main" val="250393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Reasoning involves making inferences, evaluating arguments, and drawing logical conclusions based on available information. </a:t>
            </a:r>
          </a:p>
          <a:p>
            <a:endParaRPr lang="en-US" b="0" i="0" dirty="0">
              <a:solidFill>
                <a:srgbClr val="202124"/>
              </a:solidFill>
              <a:effectLst/>
              <a:latin typeface="Google Sans"/>
            </a:endParaRPr>
          </a:p>
          <a:p>
            <a:endParaRPr lang="en-US" b="0" i="0" dirty="0">
              <a:solidFill>
                <a:srgbClr val="202124"/>
              </a:solidFill>
              <a:effectLst/>
              <a:latin typeface="Google Sans"/>
            </a:endParaRPr>
          </a:p>
          <a:p>
            <a:r>
              <a:rPr lang="en-US" b="0" i="0" dirty="0">
                <a:solidFill>
                  <a:srgbClr val="202124"/>
                </a:solidFill>
                <a:effectLst/>
                <a:latin typeface="Google Sans"/>
              </a:rPr>
              <a:t>How can a language model reason? The authors define reasoning in the context of LLMs as the following: </a:t>
            </a:r>
            <a:r>
              <a:rPr lang="en-US" b="0" i="0" dirty="0">
                <a:solidFill>
                  <a:srgbClr val="040C28"/>
                </a:solidFill>
                <a:effectLst/>
                <a:latin typeface="Google Sans"/>
              </a:rPr>
              <a:t>Reasoning is decomposing a potentially complex task into simpler subtasks the LM can solve more easily by itself or using tools</a:t>
            </a:r>
            <a:r>
              <a:rPr lang="en-US" b="0" i="0" dirty="0">
                <a:solidFill>
                  <a:srgbClr val="202124"/>
                </a:solidFill>
                <a:effectLst/>
                <a:latin typeface="Google Sans"/>
              </a:rPr>
              <a:t>. There exist various ways to decompose into subtasks, such as recursion or iteration.</a:t>
            </a:r>
          </a:p>
          <a:p>
            <a:endParaRPr lang="en-US" b="0" i="0" dirty="0">
              <a:solidFill>
                <a:srgbClr val="202124"/>
              </a:solidFill>
              <a:effectLst/>
              <a:latin typeface="Google Sans"/>
            </a:endParaRPr>
          </a:p>
          <a:p>
            <a:r>
              <a:rPr lang="en-US" dirty="0"/>
              <a:t>https://</a:t>
            </a:r>
            <a:r>
              <a:rPr lang="en-US" dirty="0" err="1"/>
              <a:t>www.shaped.ai</a:t>
            </a:r>
            <a:r>
              <a:rPr lang="en-US" dirty="0"/>
              <a:t>/blog/do-large-language-models-</a:t>
            </a:r>
            <a:r>
              <a:rPr lang="en-US" dirty="0" err="1"/>
              <a:t>llms</a:t>
            </a:r>
            <a:r>
              <a:rPr lang="en-US" dirty="0"/>
              <a:t>-reason#:~:text=How%20can%20a%20language%20model,such%20as%20recursion%20or%20iteration.</a:t>
            </a:r>
          </a:p>
        </p:txBody>
      </p:sp>
      <p:sp>
        <p:nvSpPr>
          <p:cNvPr id="4" name="Slide Number Placeholder 3"/>
          <p:cNvSpPr>
            <a:spLocks noGrp="1"/>
          </p:cNvSpPr>
          <p:nvPr>
            <p:ph type="sldNum" sz="quarter" idx="5"/>
          </p:nvPr>
        </p:nvSpPr>
        <p:spPr/>
        <p:txBody>
          <a:bodyPr/>
          <a:lstStyle/>
          <a:p>
            <a:fld id="{4ABF589E-6E98-DA46-915B-22563344B229}" type="slidenum">
              <a:rPr lang="en-US" smtClean="0"/>
              <a:t>8</a:t>
            </a:fld>
            <a:endParaRPr lang="en-US"/>
          </a:p>
        </p:txBody>
      </p:sp>
    </p:spTree>
    <p:extLst>
      <p:ext uri="{BB962C8B-B14F-4D97-AF65-F5344CB8AC3E}">
        <p14:creationId xmlns:p14="http://schemas.microsoft.com/office/powerpoint/2010/main" val="285303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0688C-E836-D825-4B4D-183895CB5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120F-7C42-A7BB-B3A4-8108609E3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C172-F1DA-CE69-D548-5FE9523C06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Reasoning involves making inferences, evaluating arguments, and drawing logical conclusions based on available information. </a:t>
            </a:r>
          </a:p>
          <a:p>
            <a:endParaRPr lang="en-US" b="0" i="0" dirty="0">
              <a:solidFill>
                <a:srgbClr val="202124"/>
              </a:solidFill>
              <a:effectLst/>
              <a:latin typeface="Google Sans"/>
            </a:endParaRPr>
          </a:p>
          <a:p>
            <a:endParaRPr lang="en-US" b="0" i="0" dirty="0">
              <a:solidFill>
                <a:srgbClr val="202124"/>
              </a:solidFill>
              <a:effectLst/>
              <a:latin typeface="Google Sans"/>
            </a:endParaRPr>
          </a:p>
          <a:p>
            <a:r>
              <a:rPr lang="en-US" b="0" i="0" dirty="0">
                <a:solidFill>
                  <a:srgbClr val="202124"/>
                </a:solidFill>
                <a:effectLst/>
                <a:latin typeface="Google Sans"/>
              </a:rPr>
              <a:t>How can a language model reason? The authors define reasoning in the context of LLMs as the following: </a:t>
            </a:r>
            <a:r>
              <a:rPr lang="en-US" b="0" i="0" dirty="0">
                <a:solidFill>
                  <a:srgbClr val="040C28"/>
                </a:solidFill>
                <a:effectLst/>
                <a:latin typeface="Google Sans"/>
              </a:rPr>
              <a:t>Reasoning is decomposing a potentially complex task into simpler subtasks the LM can solve more easily by itself or using tools</a:t>
            </a:r>
            <a:r>
              <a:rPr lang="en-US" b="0" i="0" dirty="0">
                <a:solidFill>
                  <a:srgbClr val="202124"/>
                </a:solidFill>
                <a:effectLst/>
                <a:latin typeface="Google Sans"/>
              </a:rPr>
              <a:t>. There exist various ways to decompose into subtasks, such as recursion or iteration.</a:t>
            </a:r>
          </a:p>
          <a:p>
            <a:endParaRPr lang="en-US" b="0" i="0" dirty="0">
              <a:solidFill>
                <a:srgbClr val="202124"/>
              </a:solidFill>
              <a:effectLst/>
              <a:latin typeface="Google Sans"/>
            </a:endParaRPr>
          </a:p>
          <a:p>
            <a:r>
              <a:rPr lang="en-US" dirty="0"/>
              <a:t>https://</a:t>
            </a:r>
            <a:r>
              <a:rPr lang="en-US" dirty="0" err="1"/>
              <a:t>www.shaped.ai</a:t>
            </a:r>
            <a:r>
              <a:rPr lang="en-US" dirty="0"/>
              <a:t>/blog/do-large-language-models-</a:t>
            </a:r>
            <a:r>
              <a:rPr lang="en-US" dirty="0" err="1"/>
              <a:t>llms</a:t>
            </a:r>
            <a:r>
              <a:rPr lang="en-US" dirty="0"/>
              <a:t>-reason#:~:text=How%20can%20a%20language%20model,such%20as%20recursion%20or%20iteration.</a:t>
            </a:r>
          </a:p>
        </p:txBody>
      </p:sp>
      <p:sp>
        <p:nvSpPr>
          <p:cNvPr id="4" name="Slide Number Placeholder 3">
            <a:extLst>
              <a:ext uri="{FF2B5EF4-FFF2-40B4-BE49-F238E27FC236}">
                <a16:creationId xmlns:a16="http://schemas.microsoft.com/office/drawing/2014/main" id="{A80E6341-2039-D9FE-966A-EBF4B01FB2ED}"/>
              </a:ext>
            </a:extLst>
          </p:cNvPr>
          <p:cNvSpPr>
            <a:spLocks noGrp="1"/>
          </p:cNvSpPr>
          <p:nvPr>
            <p:ph type="sldNum" sz="quarter" idx="5"/>
          </p:nvPr>
        </p:nvSpPr>
        <p:spPr/>
        <p:txBody>
          <a:bodyPr/>
          <a:lstStyle/>
          <a:p>
            <a:fld id="{4ABF589E-6E98-DA46-915B-22563344B229}" type="slidenum">
              <a:rPr lang="en-US" smtClean="0"/>
              <a:t>9</a:t>
            </a:fld>
            <a:endParaRPr lang="en-US"/>
          </a:p>
        </p:txBody>
      </p:sp>
    </p:spTree>
    <p:extLst>
      <p:ext uri="{BB962C8B-B14F-4D97-AF65-F5344CB8AC3E}">
        <p14:creationId xmlns:p14="http://schemas.microsoft.com/office/powerpoint/2010/main" val="259811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1" i="0" dirty="0">
                <a:effectLst/>
                <a:latin typeface="-apple-system"/>
              </a:rPr>
              <a:t>System 1 and System 2 </a:t>
            </a:r>
          </a:p>
          <a:p>
            <a:pPr algn="l" fontAlgn="auto"/>
            <a:r>
              <a:rPr lang="en-US" b="0" i="0" dirty="0">
                <a:effectLst/>
                <a:latin typeface="-apple-system"/>
              </a:rPr>
              <a:t>The psychologist Daniel </a:t>
            </a:r>
            <a:r>
              <a:rPr lang="en-US" b="0" i="0" dirty="0" err="1">
                <a:effectLst/>
                <a:latin typeface="-apple-system"/>
              </a:rPr>
              <a:t>Kahenman</a:t>
            </a:r>
            <a:r>
              <a:rPr lang="en-US" b="0" i="0" dirty="0">
                <a:effectLst/>
                <a:latin typeface="-apple-system"/>
              </a:rPr>
              <a:t> popularized two kinds of thinking: System 1 and System 2. Yan </a:t>
            </a:r>
            <a:r>
              <a:rPr lang="en-US" b="0" i="0" dirty="0" err="1">
                <a:effectLst/>
                <a:latin typeface="-apple-system"/>
              </a:rPr>
              <a:t>LeCun</a:t>
            </a:r>
            <a:r>
              <a:rPr lang="en-US" b="0" i="0" dirty="0">
                <a:effectLst/>
                <a:latin typeface="-apple-system"/>
              </a:rPr>
              <a:t> and others have been very clear. If deep neural networks are doing anything like reasoning at all, it’s strictly System 1. That’s not an intuitive judgement, either, the research bears this out. Deep neural networks are not doing symbolic reasoning (a little louder for the breathless folks in the back). </a:t>
            </a:r>
          </a:p>
          <a:p>
            <a:pPr algn="l" fontAlgn="auto"/>
            <a:endParaRPr lang="en-US" b="1" i="0" dirty="0">
              <a:effectLst/>
              <a:latin typeface="-apple-system"/>
            </a:endParaRPr>
          </a:p>
          <a:p>
            <a:pPr algn="l" fontAlgn="auto"/>
            <a:r>
              <a:rPr lang="en-US" b="1" i="0" dirty="0">
                <a:effectLst/>
                <a:latin typeface="-apple-system"/>
              </a:rPr>
              <a:t>System 1: Fast, Automatic Reasoning</a:t>
            </a:r>
            <a:endParaRPr lang="en-US" b="0" i="0" dirty="0">
              <a:effectLst/>
              <a:latin typeface="-apple-system"/>
            </a:endParaRPr>
          </a:p>
          <a:p>
            <a:pPr fontAlgn="auto">
              <a:buFont typeface="+mj-lt"/>
              <a:buAutoNum type="arabicPeriod"/>
            </a:pPr>
            <a:r>
              <a:rPr lang="en-US" dirty="0">
                <a:effectLst/>
              </a:rPr>
              <a:t>Automatic: Processes information automatically without conscious control.</a:t>
            </a:r>
          </a:p>
          <a:p>
            <a:pPr fontAlgn="auto">
              <a:buFont typeface="+mj-lt"/>
              <a:buAutoNum type="arabicPeriod"/>
            </a:pPr>
            <a:r>
              <a:rPr lang="en-US" dirty="0">
                <a:effectLst/>
              </a:rPr>
              <a:t>Fast: Decisions and assessments are made quickly.</a:t>
            </a:r>
          </a:p>
          <a:p>
            <a:pPr fontAlgn="auto">
              <a:buFont typeface="+mj-lt"/>
              <a:buAutoNum type="arabicPeriod"/>
            </a:pPr>
            <a:r>
              <a:rPr lang="en-US" dirty="0">
                <a:effectLst/>
              </a:rPr>
              <a:t>Heuristic-based: Often relies on rules of thumb, mental shortcuts, or stereotypes.</a:t>
            </a:r>
          </a:p>
          <a:p>
            <a:pPr fontAlgn="auto">
              <a:buFont typeface="+mj-lt"/>
              <a:buAutoNum type="arabicPeriod"/>
            </a:pPr>
            <a:r>
              <a:rPr lang="en-US" dirty="0">
                <a:effectLst/>
              </a:rPr>
              <a:t>Emotion-driven: Emotions and gut feelings can heavily influence decisions.</a:t>
            </a:r>
          </a:p>
          <a:p>
            <a:pPr fontAlgn="auto">
              <a:buFont typeface="+mj-lt"/>
              <a:buAutoNum type="arabicPeriod"/>
            </a:pPr>
            <a:r>
              <a:rPr lang="en-US" dirty="0">
                <a:effectLst/>
              </a:rPr>
              <a:t>Effortless: Requires little or no cognitive effort.</a:t>
            </a:r>
          </a:p>
          <a:p>
            <a:pPr fontAlgn="auto">
              <a:buFont typeface="+mj-lt"/>
              <a:buAutoNum type="arabicPeriod"/>
            </a:pPr>
            <a:r>
              <a:rPr lang="en-US" dirty="0">
                <a:effectLst/>
              </a:rPr>
              <a:t>Examples: Recognizing faces, reading emotions, basic arithmetic like 2+2, and simple motor skills are often driven by System 1.</a:t>
            </a:r>
          </a:p>
          <a:p>
            <a:pPr algn="l" fontAlgn="auto"/>
            <a:endParaRPr lang="en-US" b="1" i="0" dirty="0">
              <a:effectLst/>
              <a:latin typeface="-apple-system"/>
            </a:endParaRPr>
          </a:p>
          <a:p>
            <a:pPr algn="l" fontAlgn="auto"/>
            <a:r>
              <a:rPr lang="en-US" b="1" i="0" dirty="0">
                <a:effectLst/>
                <a:latin typeface="-apple-system"/>
              </a:rPr>
              <a:t>System 2: Slow, Deliberative Reasoning</a:t>
            </a:r>
            <a:endParaRPr lang="en-US" b="0" i="0" dirty="0">
              <a:effectLst/>
              <a:latin typeface="-apple-system"/>
            </a:endParaRPr>
          </a:p>
          <a:p>
            <a:pPr fontAlgn="auto">
              <a:buFont typeface="+mj-lt"/>
              <a:buAutoNum type="arabicPeriod"/>
            </a:pPr>
            <a:r>
              <a:rPr lang="en-US" dirty="0">
                <a:effectLst/>
              </a:rPr>
              <a:t>Conscious: Requires active, deliberate cognitive effort.</a:t>
            </a:r>
          </a:p>
          <a:p>
            <a:pPr fontAlgn="auto">
              <a:buFont typeface="+mj-lt"/>
              <a:buAutoNum type="arabicPeriod"/>
            </a:pPr>
            <a:r>
              <a:rPr lang="en-US" dirty="0">
                <a:effectLst/>
              </a:rPr>
              <a:t>Slow: Takes time to process information and make decisions.</a:t>
            </a:r>
          </a:p>
          <a:p>
            <a:pPr fontAlgn="auto">
              <a:buFont typeface="+mj-lt"/>
              <a:buAutoNum type="arabicPeriod"/>
            </a:pPr>
            <a:r>
              <a:rPr lang="en-US" dirty="0">
                <a:effectLst/>
              </a:rPr>
              <a:t>Logical: Tends to rely on formal methods of reasoning, following rules or structured approaches.</a:t>
            </a:r>
          </a:p>
          <a:p>
            <a:pPr fontAlgn="auto">
              <a:buFont typeface="+mj-lt"/>
              <a:buAutoNum type="arabicPeriod"/>
            </a:pPr>
            <a:r>
              <a:rPr lang="en-US" dirty="0">
                <a:effectLst/>
              </a:rPr>
              <a:t>Resource-Intensive: Consumes more cognitive resources and energy.</a:t>
            </a:r>
          </a:p>
          <a:p>
            <a:pPr fontAlgn="auto">
              <a:buFont typeface="+mj-lt"/>
              <a:buAutoNum type="arabicPeriod"/>
            </a:pPr>
            <a:r>
              <a:rPr lang="en-US" dirty="0">
                <a:effectLst/>
              </a:rPr>
              <a:t>Controlled: Can follow rules, compare options, weigh pros and cons, and reason logically.</a:t>
            </a:r>
          </a:p>
          <a:p>
            <a:pPr fontAlgn="auto">
              <a:buFont typeface="+mj-lt"/>
              <a:buAutoNum type="arabicPeriod"/>
            </a:pPr>
            <a:r>
              <a:rPr lang="en-US" dirty="0">
                <a:effectLst/>
              </a:rPr>
              <a:t>Examples: Solving complex math problems, making high-stakes decisions, and evaluating complicated situations typically involve System 2 reasoning.</a:t>
            </a:r>
          </a:p>
          <a:p>
            <a:pPr algn="l" fontAlgn="auto"/>
            <a:r>
              <a:rPr lang="en-US" b="0" i="0" dirty="0">
                <a:effectLst/>
                <a:latin typeface="-apple-system"/>
              </a:rPr>
              <a:t>Somehow, humans do both. Though, if you watch the same YouTube channels my kids do, you might wonder if humans do any System 2 at all. But let’s be generous.</a:t>
            </a:r>
          </a:p>
          <a:p>
            <a:pPr algn="l" fontAlgn="auto"/>
            <a:endParaRPr lang="en-US" b="1" i="0" dirty="0">
              <a:effectLst/>
              <a:latin typeface="-apple-system"/>
            </a:endParaRPr>
          </a:p>
          <a:p>
            <a:pPr algn="l" fontAlgn="auto"/>
            <a:r>
              <a:rPr lang="en-US" b="1" i="0" dirty="0">
                <a:effectLst/>
                <a:latin typeface="-apple-system"/>
              </a:rPr>
              <a:t>System 1 + 2 </a:t>
            </a:r>
          </a:p>
          <a:p>
            <a:pPr algn="l" fontAlgn="auto"/>
            <a:r>
              <a:rPr lang="en-US" b="0" i="0" dirty="0">
                <a:effectLst/>
                <a:latin typeface="-apple-system"/>
              </a:rPr>
              <a:t>Statistical models of intelligence like deep neural networks roughly equate to System 1 thinking. Symbolic models of intelligence roughly equate to System 2 thinking. The field of </a:t>
            </a:r>
            <a:r>
              <a:rPr lang="en-US" b="0" i="0" dirty="0" err="1">
                <a:effectLst/>
                <a:latin typeface="-apple-system"/>
              </a:rPr>
              <a:t>neurosymbolic</a:t>
            </a:r>
            <a:r>
              <a:rPr lang="en-US" b="0" i="0" dirty="0">
                <a:effectLst/>
                <a:latin typeface="-apple-system"/>
              </a:rPr>
              <a:t> AI is looking for ways to create intelligent systems with System 1 </a:t>
            </a:r>
            <a:r>
              <a:rPr lang="en-US" b="0" i="1" dirty="0">
                <a:effectLst/>
                <a:latin typeface="-apple-system"/>
              </a:rPr>
              <a:t>and </a:t>
            </a:r>
            <a:r>
              <a:rPr lang="en-US" b="0" i="0" dirty="0">
                <a:effectLst/>
                <a:latin typeface="-apple-system"/>
              </a:rPr>
              <a:t>System 2 capabilities. Call it the holy grail of machine intelligence, just one more next step in machine intelligence, call it J.A.R.V.I.S. Whatever it is, the promise is huge. Uniting the strengths of statistical and symbolic AI in a fully integrated way really could give us systems that learn on their own, truly reason, solve a wider range of problems, and do so in a way that is more interpretable and explainable to us. Or so the theory goes.</a:t>
            </a:r>
          </a:p>
          <a:p>
            <a:pPr algn="l" fontAlgn="auto"/>
            <a:r>
              <a:rPr lang="en-US" b="0" i="0" dirty="0">
                <a:effectLst/>
                <a:latin typeface="-apple-system"/>
              </a:rPr>
              <a:t>It's a great theory. Many of the biggest names in AI research seem to think so. And the more I read the more interested I get. The possibilities are exciting. But even more, it’s an intellectually exciting goal.</a:t>
            </a:r>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10</a:t>
            </a:fld>
            <a:endParaRPr lang="en-US"/>
          </a:p>
        </p:txBody>
      </p:sp>
    </p:spTree>
    <p:extLst>
      <p:ext uri="{BB962C8B-B14F-4D97-AF65-F5344CB8AC3E}">
        <p14:creationId xmlns:p14="http://schemas.microsoft.com/office/powerpoint/2010/main" val="37364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F589E-6E98-DA46-915B-22563344B229}" type="slidenum">
              <a:rPr lang="en-US" smtClean="0"/>
              <a:t>12</a:t>
            </a:fld>
            <a:endParaRPr lang="en-US"/>
          </a:p>
        </p:txBody>
      </p:sp>
    </p:spTree>
    <p:extLst>
      <p:ext uri="{BB962C8B-B14F-4D97-AF65-F5344CB8AC3E}">
        <p14:creationId xmlns:p14="http://schemas.microsoft.com/office/powerpoint/2010/main" val="2559783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15</a:t>
            </a:fld>
            <a:endParaRPr lang="en-US"/>
          </a:p>
        </p:txBody>
      </p:sp>
    </p:spTree>
    <p:extLst>
      <p:ext uri="{BB962C8B-B14F-4D97-AF65-F5344CB8AC3E}">
        <p14:creationId xmlns:p14="http://schemas.microsoft.com/office/powerpoint/2010/main" val="373542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2/3/24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2/3/24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2/3/24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2/3/24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2/3/24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2/3/24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2/3/24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2/3/24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2/3/24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2/3/24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2/3/24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2/3/24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2.png"/><Relationship Id="rId12" Type="http://schemas.openxmlformats.org/officeDocument/2006/relationships/hyperlink" Target="https://openclipart.org/detail/18427/pencil-by-jturn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1" Type="http://schemas.openxmlformats.org/officeDocument/2006/relationships/image" Target="../media/image5.png"/><Relationship Id="rId5"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10" Type="http://schemas.openxmlformats.org/officeDocument/2006/relationships/hyperlink" Target="https://en.wikipedia.org/wiki/Sudoku" TargetMode="External"/><Relationship Id="rId4" Type="http://schemas.openxmlformats.org/officeDocument/2006/relationships/hyperlink" Target="https://www.qxcoding.com/2019/08/tower-of-hanoi-c-c-python-program.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ww.linkedin.com/pulse/brain-system-1-2-faraz-ehjaz/" TargetMode="External"/><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2201.11903.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arxiv.org/pdf/2205.11916.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205.11916.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abs/2305.106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youtube.com/@asimmunawar" TargetMode="External"/><Relationship Id="rId7" Type="http://schemas.openxmlformats.org/officeDocument/2006/relationships/hyperlink" Target="https://github.com/asimmunawar/ml-course" TargetMode="External"/><Relationship Id="rId12"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www.threads.net/@asimunawar" TargetMode="External"/><Relationship Id="rId11" Type="http://schemas.openxmlformats.org/officeDocument/2006/relationships/image" Target="../media/image27.png"/><Relationship Id="rId5"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0" Type="http://schemas.openxmlformats.org/officeDocument/2006/relationships/image" Target="../media/image26.png"/><Relationship Id="rId4"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0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6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consultingprep.com/what-is-deductive-reaso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Callout 20">
            <a:extLst>
              <a:ext uri="{FF2B5EF4-FFF2-40B4-BE49-F238E27FC236}">
                <a16:creationId xmlns:a16="http://schemas.microsoft.com/office/drawing/2014/main" id="{2FFF0208-8D37-7C26-67BE-69F1F51940E9}"/>
              </a:ext>
            </a:extLst>
          </p:cNvPr>
          <p:cNvSpPr/>
          <p:nvPr/>
        </p:nvSpPr>
        <p:spPr>
          <a:xfrm>
            <a:off x="6999891" y="42732"/>
            <a:ext cx="4736250" cy="2912611"/>
          </a:xfrm>
          <a:prstGeom prst="cloudCallout">
            <a:avLst>
              <a:gd name="adj1" fmla="val -75233"/>
              <a:gd name="adj2" fmla="val 42742"/>
            </a:avLst>
          </a:prstGeom>
          <a:solidFill>
            <a:schemeClr val="bg1"/>
          </a:solidFill>
          <a:ln w="19050">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wooden toy with a stacking ring&#10;&#10;Description automatically generated">
            <a:extLst>
              <a:ext uri="{FF2B5EF4-FFF2-40B4-BE49-F238E27FC236}">
                <a16:creationId xmlns:a16="http://schemas.microsoft.com/office/drawing/2014/main" id="{8418598B-7FFF-9D38-FB86-50FB4AD91D38}"/>
              </a:ext>
            </a:extLst>
          </p:cNvPr>
          <p:cNvPicPr>
            <a:picLocks noChangeAspect="1"/>
          </p:cNvPicPr>
          <p:nvPr/>
        </p:nvPicPr>
        <p:blipFill rotWithShape="1">
          <a:blip r:embed="rId3">
            <a:clrChange>
              <a:clrFrom>
                <a:srgbClr val="FFFFFF"/>
              </a:clrFrom>
              <a:clrTo>
                <a:srgbClr val="FFFFFF">
                  <a:alpha val="0"/>
                </a:srgbClr>
              </a:clrTo>
            </a:clrChange>
            <a:extLst>
              <a:ext uri="{837473B0-CC2E-450A-ABE3-18F120FF3D39}">
                <a1611:picAttrSrcUrl xmlns:a1611="http://schemas.microsoft.com/office/drawing/2016/11/main" r:id="rId4"/>
              </a:ext>
            </a:extLst>
          </a:blip>
          <a:srcRect/>
          <a:stretch/>
        </p:blipFill>
        <p:spPr>
          <a:xfrm>
            <a:off x="7538195" y="527854"/>
            <a:ext cx="1757618" cy="925679"/>
          </a:xfrm>
          <a:prstGeom prst="rect">
            <a:avLst/>
          </a:prstGeom>
        </p:spPr>
      </p:pic>
      <p:sp>
        <p:nvSpPr>
          <p:cNvPr id="2" name="Title 1">
            <a:extLst>
              <a:ext uri="{FF2B5EF4-FFF2-40B4-BE49-F238E27FC236}">
                <a16:creationId xmlns:a16="http://schemas.microsoft.com/office/drawing/2014/main" id="{4202BB0C-9B69-129B-C010-A2B1C0E3D6F1}"/>
              </a:ext>
            </a:extLst>
          </p:cNvPr>
          <p:cNvSpPr>
            <a:spLocks noGrp="1"/>
          </p:cNvSpPr>
          <p:nvPr>
            <p:ph type="ctrTitle"/>
          </p:nvPr>
        </p:nvSpPr>
        <p:spPr>
          <a:xfrm>
            <a:off x="587134" y="1972694"/>
            <a:ext cx="6730833" cy="2912612"/>
          </a:xfrm>
        </p:spPr>
        <p:txBody>
          <a:bodyPr>
            <a:noAutofit/>
          </a:bodyPr>
          <a:lstStyle/>
          <a:p>
            <a:pPr algn="l"/>
            <a:r>
              <a:rPr lang="en-US" sz="4800" dirty="0">
                <a:ln w="1905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604020202020204" pitchFamily="34" charset="0"/>
                <a:cs typeface="Arial Black" panose="020B0604020202020204" pitchFamily="34" charset="0"/>
              </a:rPr>
              <a:t>Can Large Language Models (LLMs) Reason?</a:t>
            </a:r>
            <a:br>
              <a:rPr lang="en-US" sz="4800" dirty="0">
                <a:ln w="1905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604020202020204" pitchFamily="34" charset="0"/>
                <a:cs typeface="Arial Black" panose="020B0604020202020204" pitchFamily="34" charset="0"/>
              </a:rPr>
            </a:br>
            <a:endParaRPr lang="en-US" sz="4800" dirty="0">
              <a:ln w="1905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D88877F0-6B25-5BD2-9030-DEBF95BA9CC0}"/>
              </a:ext>
            </a:extLst>
          </p:cNvPr>
          <p:cNvSpPr txBox="1"/>
          <p:nvPr/>
        </p:nvSpPr>
        <p:spPr>
          <a:xfrm>
            <a:off x="1310327" y="5513863"/>
            <a:ext cx="3371842" cy="923330"/>
          </a:xfrm>
          <a:prstGeom prst="rect">
            <a:avLst/>
          </a:prstGeom>
          <a:noFill/>
          <a:ln>
            <a:noFill/>
          </a:ln>
        </p:spPr>
        <p:txBody>
          <a:bodyPr wrap="square">
            <a:spAutoFit/>
          </a:bodyPr>
          <a:lstStyle/>
          <a:p>
            <a:r>
              <a:rPr lang="en-US" b="0" u="none" strike="noStrike" dirty="0">
                <a:solidFill>
                  <a:srgbClr val="065FD4"/>
                </a:solidFill>
                <a:effectLst/>
                <a:latin typeface="Roboto" panose="02000000000000000000" pitchFamily="2" charset="0"/>
                <a:hlinkClick r:id="rId5"/>
              </a:rPr>
              <a:t>x.com/asimunawar</a:t>
            </a:r>
            <a:endParaRPr lang="en-US" dirty="0">
              <a:effectLst/>
            </a:endParaRPr>
          </a:p>
          <a:p>
            <a:endParaRPr lang="en-US" b="0" u="none" strike="noStrike" dirty="0">
              <a:solidFill>
                <a:srgbClr val="065FD4"/>
              </a:solidFill>
              <a:effectLst/>
              <a:latin typeface="Roboto" panose="02000000000000000000" pitchFamily="2" charset="0"/>
              <a:hlinkClick r:id="rId6"/>
            </a:endParaRPr>
          </a:p>
          <a:p>
            <a:r>
              <a:rPr lang="en-US" b="0" u="none" strike="noStrike" dirty="0">
                <a:solidFill>
                  <a:srgbClr val="065FD4"/>
                </a:solidFill>
                <a:effectLst/>
                <a:latin typeface="Roboto" panose="02000000000000000000" pitchFamily="2" charset="0"/>
                <a:hlinkClick r:id="rId6"/>
              </a:rPr>
              <a:t>linkedin.com/in/asimmunawar</a:t>
            </a:r>
            <a:endParaRPr lang="en-US" b="0" u="none" strike="noStrike" dirty="0">
              <a:solidFill>
                <a:srgbClr val="065FD4"/>
              </a:solidFill>
              <a:effectLst/>
              <a:latin typeface="Roboto" panose="02000000000000000000" pitchFamily="2" charset="0"/>
            </a:endParaRPr>
          </a:p>
        </p:txBody>
      </p:sp>
      <p:pic>
        <p:nvPicPr>
          <p:cNvPr id="8" name="Picture 2" descr="X Logo, symbol, meaning, history, PNG, brand">
            <a:extLst>
              <a:ext uri="{FF2B5EF4-FFF2-40B4-BE49-F238E27FC236}">
                <a16:creationId xmlns:a16="http://schemas.microsoft.com/office/drawing/2014/main" id="{E24E0C0E-D398-FC66-8756-9957667634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380" y="5521410"/>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inkedin - Free social media icons">
            <a:extLst>
              <a:ext uri="{FF2B5EF4-FFF2-40B4-BE49-F238E27FC236}">
                <a16:creationId xmlns:a16="http://schemas.microsoft.com/office/drawing/2014/main" id="{36529516-2FC8-2573-3613-3189679893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327" y="6002892"/>
            <a:ext cx="398417" cy="398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157663-604E-AE3F-A7EB-AC33E058AF0F}"/>
              </a:ext>
            </a:extLst>
          </p:cNvPr>
          <p:cNvSpPr txBox="1"/>
          <p:nvPr/>
        </p:nvSpPr>
        <p:spPr>
          <a:xfrm>
            <a:off x="743327" y="4485196"/>
            <a:ext cx="1894994" cy="400110"/>
          </a:xfrm>
          <a:prstGeom prst="rect">
            <a:avLst/>
          </a:prstGeom>
          <a:solidFill>
            <a:schemeClr val="tx1">
              <a:lumMod val="50000"/>
              <a:lumOff val="50000"/>
              <a:alpha val="67843"/>
            </a:schemeClr>
          </a:solidFill>
        </p:spPr>
        <p:txBody>
          <a:bodyPr wrap="square" rtlCol="0">
            <a:spAutoFit/>
          </a:bodyPr>
          <a:lstStyle/>
          <a:p>
            <a:pPr algn="ctr"/>
            <a:r>
              <a:rPr lang="en-US" sz="2000" dirty="0">
                <a:solidFill>
                  <a:schemeClr val="bg1"/>
                </a:solidFill>
              </a:rPr>
              <a:t>Asim Munawar</a:t>
            </a:r>
          </a:p>
        </p:txBody>
      </p:sp>
      <p:pic>
        <p:nvPicPr>
          <p:cNvPr id="16" name="Picture 15" descr="A square with numbers on it&#10;&#10;Description automatically generated">
            <a:extLst>
              <a:ext uri="{FF2B5EF4-FFF2-40B4-BE49-F238E27FC236}">
                <a16:creationId xmlns:a16="http://schemas.microsoft.com/office/drawing/2014/main" id="{3F2114E6-9C16-97A3-F056-B985E6FE12FA}"/>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66245" b="66283"/>
          <a:stretch/>
        </p:blipFill>
        <p:spPr>
          <a:xfrm>
            <a:off x="9252356" y="483390"/>
            <a:ext cx="769624" cy="768750"/>
          </a:xfrm>
          <a:prstGeom prst="rect">
            <a:avLst/>
          </a:prstGeom>
        </p:spPr>
      </p:pic>
      <p:sp>
        <p:nvSpPr>
          <p:cNvPr id="18" name="Title 1">
            <a:extLst>
              <a:ext uri="{FF2B5EF4-FFF2-40B4-BE49-F238E27FC236}">
                <a16:creationId xmlns:a16="http://schemas.microsoft.com/office/drawing/2014/main" id="{E7D9DCC3-5F5F-72C2-EBB9-EF8E08697AFB}"/>
              </a:ext>
            </a:extLst>
          </p:cNvPr>
          <p:cNvSpPr txBox="1">
            <a:spLocks/>
          </p:cNvSpPr>
          <p:nvPr/>
        </p:nvSpPr>
        <p:spPr>
          <a:xfrm rot="19800000">
            <a:off x="7886030" y="1472087"/>
            <a:ext cx="928513" cy="1325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rgbClr val="0070C0"/>
                </a:solidFill>
                <a:latin typeface="+mj-lt"/>
                <a:ea typeface="+mj-ea"/>
                <a:cs typeface="+mj-cs"/>
              </a:defRPr>
            </a:lvl1pPr>
          </a:lstStyle>
          <a:p>
            <a:pPr algn="l"/>
            <a:r>
              <a:rPr lang="en-US" sz="880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Black" panose="020B0604020202020204" pitchFamily="34" charset="0"/>
                <a:cs typeface="Arial Black" panose="020B0604020202020204" pitchFamily="34" charset="0"/>
              </a:rPr>
              <a:t>?</a:t>
            </a:r>
          </a:p>
        </p:txBody>
      </p:sp>
      <p:sp>
        <p:nvSpPr>
          <p:cNvPr id="19" name="Title 1">
            <a:extLst>
              <a:ext uri="{FF2B5EF4-FFF2-40B4-BE49-F238E27FC236}">
                <a16:creationId xmlns:a16="http://schemas.microsoft.com/office/drawing/2014/main" id="{5565BCD7-32DF-498F-9544-F373C5267980}"/>
              </a:ext>
            </a:extLst>
          </p:cNvPr>
          <p:cNvSpPr txBox="1">
            <a:spLocks/>
          </p:cNvSpPr>
          <p:nvPr/>
        </p:nvSpPr>
        <p:spPr>
          <a:xfrm rot="1800000">
            <a:off x="9924823" y="1346348"/>
            <a:ext cx="928513" cy="1325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rgbClr val="0070C0"/>
                </a:solidFill>
                <a:latin typeface="+mj-lt"/>
                <a:ea typeface="+mj-ea"/>
                <a:cs typeface="+mj-cs"/>
              </a:defRPr>
            </a:lvl1pPr>
          </a:lstStyle>
          <a:p>
            <a:pPr algn="l"/>
            <a:r>
              <a:rPr lang="en-US" sz="880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Black" panose="020B0604020202020204" pitchFamily="34" charset="0"/>
                <a:cs typeface="Arial Black" panose="020B0604020202020204" pitchFamily="34" charset="0"/>
              </a:rPr>
              <a:t>?</a:t>
            </a:r>
          </a:p>
        </p:txBody>
      </p:sp>
      <p:sp>
        <p:nvSpPr>
          <p:cNvPr id="20" name="Title 1">
            <a:extLst>
              <a:ext uri="{FF2B5EF4-FFF2-40B4-BE49-F238E27FC236}">
                <a16:creationId xmlns:a16="http://schemas.microsoft.com/office/drawing/2014/main" id="{5EC25FE5-EE51-AC60-0BED-9674CABF0CDA}"/>
              </a:ext>
            </a:extLst>
          </p:cNvPr>
          <p:cNvSpPr txBox="1">
            <a:spLocks/>
          </p:cNvSpPr>
          <p:nvPr/>
        </p:nvSpPr>
        <p:spPr>
          <a:xfrm>
            <a:off x="8874421" y="1513794"/>
            <a:ext cx="928513" cy="13258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rgbClr val="0070C0"/>
                </a:solidFill>
                <a:latin typeface="+mj-lt"/>
                <a:ea typeface="+mj-ea"/>
                <a:cs typeface="+mj-cs"/>
              </a:defRPr>
            </a:lvl1pPr>
          </a:lstStyle>
          <a:p>
            <a:pPr algn="l"/>
            <a:r>
              <a:rPr lang="en-US" sz="880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rial Black" panose="020B0604020202020204" pitchFamily="34" charset="0"/>
                <a:cs typeface="Arial Black" panose="020B0604020202020204" pitchFamily="34" charset="0"/>
              </a:rPr>
              <a:t>?</a:t>
            </a:r>
          </a:p>
        </p:txBody>
      </p:sp>
      <p:pic>
        <p:nvPicPr>
          <p:cNvPr id="23" name="Picture 22" descr="A pencil with a pencil eraser&#10;&#10;Description automatically generated">
            <a:extLst>
              <a:ext uri="{FF2B5EF4-FFF2-40B4-BE49-F238E27FC236}">
                <a16:creationId xmlns:a16="http://schemas.microsoft.com/office/drawing/2014/main" id="{1BD6CEC5-D1D0-8DFF-DDA2-5E8167AAB3FD}"/>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269140" y="541271"/>
            <a:ext cx="853467" cy="626066"/>
          </a:xfrm>
          <a:prstGeom prst="rect">
            <a:avLst/>
          </a:prstGeom>
        </p:spPr>
      </p:pic>
      <p:sp>
        <p:nvSpPr>
          <p:cNvPr id="3" name="TextBox 2">
            <a:extLst>
              <a:ext uri="{FF2B5EF4-FFF2-40B4-BE49-F238E27FC236}">
                <a16:creationId xmlns:a16="http://schemas.microsoft.com/office/drawing/2014/main" id="{33BB0D03-9619-9610-EA78-02940BA7B108}"/>
              </a:ext>
            </a:extLst>
          </p:cNvPr>
          <p:cNvSpPr txBox="1"/>
          <p:nvPr/>
        </p:nvSpPr>
        <p:spPr>
          <a:xfrm>
            <a:off x="458602" y="378297"/>
            <a:ext cx="4448013" cy="646331"/>
          </a:xfrm>
          <a:prstGeom prst="rect">
            <a:avLst/>
          </a:prstGeom>
          <a:noFill/>
        </p:spPr>
        <p:txBody>
          <a:bodyPr wrap="none" rtlCol="0">
            <a:spAutoFit/>
          </a:bodyPr>
          <a:lstStyle/>
          <a:p>
            <a:r>
              <a:rPr lang="en-US" sz="3600" b="1" dirty="0">
                <a:ln w="22225">
                  <a:solidFill>
                    <a:schemeClr val="accent2"/>
                  </a:solidFill>
                  <a:prstDash val="solid"/>
                </a:ln>
                <a:solidFill>
                  <a:schemeClr val="accent2">
                    <a:lumMod val="40000"/>
                    <a:lumOff val="60000"/>
                  </a:schemeClr>
                </a:solidFill>
              </a:rPr>
              <a:t>Download PPTX Slides</a:t>
            </a:r>
          </a:p>
        </p:txBody>
      </p:sp>
    </p:spTree>
    <p:extLst>
      <p:ext uri="{BB962C8B-B14F-4D97-AF65-F5344CB8AC3E}">
        <p14:creationId xmlns:p14="http://schemas.microsoft.com/office/powerpoint/2010/main" val="1454033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90958-8512-6A43-97E7-C17AFE5CE197}"/>
              </a:ext>
            </a:extLst>
          </p:cNvPr>
          <p:cNvSpPr>
            <a:spLocks noGrp="1"/>
          </p:cNvSpPr>
          <p:nvPr>
            <p:ph type="title"/>
          </p:nvPr>
        </p:nvSpPr>
        <p:spPr/>
        <p:txBody>
          <a:bodyPr/>
          <a:lstStyle/>
          <a:p>
            <a:r>
              <a:rPr lang="en-US" dirty="0"/>
              <a:t>Thinking Fast and Slow</a:t>
            </a:r>
          </a:p>
        </p:txBody>
      </p:sp>
      <p:pic>
        <p:nvPicPr>
          <p:cNvPr id="6148" name="Picture 4" descr="Page 1">
            <a:extLst>
              <a:ext uri="{FF2B5EF4-FFF2-40B4-BE49-F238E27FC236}">
                <a16:creationId xmlns:a16="http://schemas.microsoft.com/office/drawing/2014/main" id="{6F02F0EB-BB9C-15E6-4261-303BDEC12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8260" y="1225118"/>
            <a:ext cx="2031204" cy="30691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E328E3E-12AA-0495-E6BC-8BF06BD74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59" y="1033804"/>
            <a:ext cx="7014785" cy="39510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163880-C92E-11B7-1D0C-D051A5B37D0F}"/>
              </a:ext>
            </a:extLst>
          </p:cNvPr>
          <p:cNvSpPr txBox="1"/>
          <p:nvPr/>
        </p:nvSpPr>
        <p:spPr>
          <a:xfrm>
            <a:off x="165803" y="6164279"/>
            <a:ext cx="2272598" cy="769441"/>
          </a:xfrm>
          <a:prstGeom prst="rect">
            <a:avLst/>
          </a:prstGeom>
          <a:noFill/>
        </p:spPr>
        <p:txBody>
          <a:bodyPr wrap="square">
            <a:spAutoFit/>
          </a:bodyPr>
          <a:lstStyle/>
          <a:p>
            <a:r>
              <a:rPr lang="en-US" sz="1100" dirty="0">
                <a:solidFill>
                  <a:schemeClr val="bg1">
                    <a:lumMod val="65000"/>
                  </a:schemeClr>
                </a:solidFill>
              </a:rPr>
              <a:t>Source: </a:t>
            </a:r>
            <a:r>
              <a:rPr lang="en-US" sz="1100" dirty="0">
                <a:solidFill>
                  <a:schemeClr val="bg1">
                    <a:lumMod val="65000"/>
                  </a:schemeClr>
                </a:solidFill>
                <a:hlinkClick r:id="rId6">
                  <a:extLst>
                    <a:ext uri="{A12FA001-AC4F-418D-AE19-62706E023703}">
                      <ahyp:hlinkClr xmlns:ahyp="http://schemas.microsoft.com/office/drawing/2018/hyperlinkcolor" val="tx"/>
                    </a:ext>
                  </a:extLst>
                </a:hlinkClick>
              </a:rPr>
              <a:t>https://www.linkedin.com/pulse/brain-system-1-2-faraz-ehjaz/</a:t>
            </a:r>
            <a:endParaRPr lang="en-US" sz="1100" dirty="0">
              <a:solidFill>
                <a:schemeClr val="bg1">
                  <a:lumMod val="65000"/>
                </a:schemeClr>
              </a:solidFill>
            </a:endParaRPr>
          </a:p>
          <a:p>
            <a:endParaRPr lang="en-US" sz="1100" dirty="0">
              <a:solidFill>
                <a:schemeClr val="bg1">
                  <a:lumMod val="65000"/>
                </a:schemeClr>
              </a:solidFill>
            </a:endParaRPr>
          </a:p>
        </p:txBody>
      </p:sp>
      <p:sp>
        <p:nvSpPr>
          <p:cNvPr id="5" name="TextBox 4">
            <a:extLst>
              <a:ext uri="{FF2B5EF4-FFF2-40B4-BE49-F238E27FC236}">
                <a16:creationId xmlns:a16="http://schemas.microsoft.com/office/drawing/2014/main" id="{782B0BF4-2F38-D982-C989-50E94411BF63}"/>
              </a:ext>
            </a:extLst>
          </p:cNvPr>
          <p:cNvSpPr txBox="1"/>
          <p:nvPr/>
        </p:nvSpPr>
        <p:spPr>
          <a:xfrm>
            <a:off x="643995" y="4382251"/>
            <a:ext cx="3206070" cy="923330"/>
          </a:xfrm>
          <a:prstGeom prst="rect">
            <a:avLst/>
          </a:prstGeom>
          <a:noFill/>
        </p:spPr>
        <p:txBody>
          <a:bodyPr wrap="none" rtlCol="0">
            <a:spAutoFit/>
          </a:bodyPr>
          <a:lstStyle/>
          <a:p>
            <a:r>
              <a:rPr lang="en-US" b="1" dirty="0"/>
              <a:t>Thinking Fast</a:t>
            </a:r>
          </a:p>
          <a:p>
            <a:pPr marL="285750" indent="-285750">
              <a:buFont typeface="Arial" panose="020B0604020202020204" pitchFamily="34" charset="0"/>
              <a:buChar char="•"/>
            </a:pPr>
            <a:r>
              <a:rPr lang="en-US" dirty="0"/>
              <a:t>Can do things like 2+2=?</a:t>
            </a:r>
          </a:p>
          <a:p>
            <a:pPr marL="285750" indent="-285750">
              <a:buFont typeface="Arial" panose="020B0604020202020204" pitchFamily="34" charset="0"/>
              <a:buChar char="•"/>
            </a:pPr>
            <a:r>
              <a:rPr lang="en-US" dirty="0"/>
              <a:t>Recognized objects in images</a:t>
            </a:r>
          </a:p>
        </p:txBody>
      </p:sp>
      <p:sp>
        <p:nvSpPr>
          <p:cNvPr id="6" name="TextBox 5">
            <a:extLst>
              <a:ext uri="{FF2B5EF4-FFF2-40B4-BE49-F238E27FC236}">
                <a16:creationId xmlns:a16="http://schemas.microsoft.com/office/drawing/2014/main" id="{E78969C8-D996-8F50-1A72-58A2D9E16BD1}"/>
              </a:ext>
            </a:extLst>
          </p:cNvPr>
          <p:cNvSpPr txBox="1"/>
          <p:nvPr/>
        </p:nvSpPr>
        <p:spPr>
          <a:xfrm>
            <a:off x="5494518" y="4382251"/>
            <a:ext cx="3913641" cy="923330"/>
          </a:xfrm>
          <a:prstGeom prst="rect">
            <a:avLst/>
          </a:prstGeom>
          <a:noFill/>
        </p:spPr>
        <p:txBody>
          <a:bodyPr wrap="square" rtlCol="0">
            <a:spAutoFit/>
          </a:bodyPr>
          <a:lstStyle/>
          <a:p>
            <a:r>
              <a:rPr lang="en-US" b="1" dirty="0"/>
              <a:t>Thinking slow</a:t>
            </a:r>
          </a:p>
          <a:p>
            <a:pPr marL="285750" indent="-285750">
              <a:buFont typeface="Arial" panose="020B0604020202020204" pitchFamily="34" charset="0"/>
              <a:buChar char="•"/>
            </a:pPr>
            <a:r>
              <a:rPr lang="en-US" dirty="0"/>
              <a:t>Can reason about solving complex problems – planning complex tasks</a:t>
            </a:r>
          </a:p>
        </p:txBody>
      </p:sp>
      <p:sp>
        <p:nvSpPr>
          <p:cNvPr id="7" name="TextBox 6">
            <a:extLst>
              <a:ext uri="{FF2B5EF4-FFF2-40B4-BE49-F238E27FC236}">
                <a16:creationId xmlns:a16="http://schemas.microsoft.com/office/drawing/2014/main" id="{EFBE67E6-DE52-F0A0-5DD6-8413F74AACD2}"/>
              </a:ext>
            </a:extLst>
          </p:cNvPr>
          <p:cNvSpPr txBox="1"/>
          <p:nvPr/>
        </p:nvSpPr>
        <p:spPr>
          <a:xfrm>
            <a:off x="3125061" y="5486820"/>
            <a:ext cx="4758490" cy="1200329"/>
          </a:xfrm>
          <a:prstGeom prst="rect">
            <a:avLst/>
          </a:prstGeom>
          <a:noFill/>
        </p:spPr>
        <p:txBody>
          <a:bodyPr wrap="square" rtlCol="0">
            <a:spAutoFit/>
          </a:bodyPr>
          <a:lstStyle/>
          <a:p>
            <a:r>
              <a:rPr lang="en-US" b="1" dirty="0">
                <a:solidFill>
                  <a:schemeClr val="bg1">
                    <a:lumMod val="75000"/>
                  </a:schemeClr>
                </a:solidFill>
              </a:rPr>
              <a:t>Alternative Terms</a:t>
            </a:r>
          </a:p>
          <a:p>
            <a:pPr marL="285750" indent="-285750">
              <a:buFont typeface="Arial" panose="020B0604020202020204" pitchFamily="34" charset="0"/>
              <a:buChar char="•"/>
            </a:pPr>
            <a:r>
              <a:rPr lang="en-US" dirty="0">
                <a:solidFill>
                  <a:schemeClr val="bg1">
                    <a:lumMod val="75000"/>
                  </a:schemeClr>
                </a:solidFill>
              </a:rPr>
              <a:t>Data-driven vs. knowledge driven</a:t>
            </a:r>
          </a:p>
          <a:p>
            <a:pPr marL="285750" indent="-285750">
              <a:buFont typeface="Arial" panose="020B0604020202020204" pitchFamily="34" charset="0"/>
              <a:buChar char="•"/>
            </a:pPr>
            <a:r>
              <a:rPr lang="en-US" dirty="0">
                <a:solidFill>
                  <a:schemeClr val="bg1">
                    <a:lumMod val="75000"/>
                  </a:schemeClr>
                </a:solidFill>
              </a:rPr>
              <a:t>Symbolic vs. sub-symbolic</a:t>
            </a:r>
          </a:p>
          <a:p>
            <a:pPr marL="285750" indent="-285750">
              <a:buFont typeface="Arial" panose="020B0604020202020204" pitchFamily="34" charset="0"/>
              <a:buChar char="•"/>
            </a:pPr>
            <a:r>
              <a:rPr lang="en-US" dirty="0">
                <a:solidFill>
                  <a:schemeClr val="bg1">
                    <a:lumMod val="75000"/>
                  </a:schemeClr>
                </a:solidFill>
              </a:rPr>
              <a:t>Neuro-symbolic</a:t>
            </a:r>
          </a:p>
        </p:txBody>
      </p:sp>
      <p:sp>
        <p:nvSpPr>
          <p:cNvPr id="4" name="Oval 3">
            <a:extLst>
              <a:ext uri="{FF2B5EF4-FFF2-40B4-BE49-F238E27FC236}">
                <a16:creationId xmlns:a16="http://schemas.microsoft.com/office/drawing/2014/main" id="{EAC02FBF-C508-1C56-5923-AED30EBDE204}"/>
              </a:ext>
            </a:extLst>
          </p:cNvPr>
          <p:cNvSpPr/>
          <p:nvPr/>
        </p:nvSpPr>
        <p:spPr>
          <a:xfrm>
            <a:off x="7170452" y="5689050"/>
            <a:ext cx="795867" cy="79586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5AC5697-0962-1B58-B298-C5C20D8BBF7E}"/>
              </a:ext>
            </a:extLst>
          </p:cNvPr>
          <p:cNvSpPr txBox="1"/>
          <p:nvPr/>
        </p:nvSpPr>
        <p:spPr>
          <a:xfrm>
            <a:off x="7112880" y="5793350"/>
            <a:ext cx="3098541" cy="584775"/>
          </a:xfrm>
          <a:prstGeom prst="rect">
            <a:avLst/>
          </a:prstGeom>
          <a:noFill/>
        </p:spPr>
        <p:txBody>
          <a:bodyPr wrap="none" rtlCol="0">
            <a:spAutoFit/>
          </a:bodyPr>
          <a:lstStyle/>
          <a:p>
            <a:r>
              <a:rPr lang="en-US" sz="3200" dirty="0"/>
              <a:t>Plan a vacation …</a:t>
            </a:r>
          </a:p>
        </p:txBody>
      </p:sp>
    </p:spTree>
    <p:custDataLst>
      <p:tags r:id="rId1"/>
    </p:custDataLst>
    <p:extLst>
      <p:ext uri="{BB962C8B-B14F-4D97-AF65-F5344CB8AC3E}">
        <p14:creationId xmlns:p14="http://schemas.microsoft.com/office/powerpoint/2010/main" val="8938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D585-4E33-6B2C-5410-10D06C0300B7}"/>
              </a:ext>
            </a:extLst>
          </p:cNvPr>
          <p:cNvSpPr>
            <a:spLocks noGrp="1"/>
          </p:cNvSpPr>
          <p:nvPr>
            <p:ph type="title"/>
          </p:nvPr>
        </p:nvSpPr>
        <p:spPr/>
        <p:txBody>
          <a:bodyPr>
            <a:normAutofit/>
          </a:bodyPr>
          <a:lstStyle/>
          <a:p>
            <a:r>
              <a:rPr lang="en-US" dirty="0"/>
              <a:t>Real-life problems involve both aspects</a:t>
            </a:r>
          </a:p>
        </p:txBody>
      </p:sp>
      <p:pic>
        <p:nvPicPr>
          <p:cNvPr id="8" name="Picture 7" descr="A white car on a street&#10;&#10;Description automatically generated">
            <a:extLst>
              <a:ext uri="{FF2B5EF4-FFF2-40B4-BE49-F238E27FC236}">
                <a16:creationId xmlns:a16="http://schemas.microsoft.com/office/drawing/2014/main" id="{6053D2CD-F0C4-7E17-A867-56E00F2CDE8B}"/>
              </a:ext>
            </a:extLst>
          </p:cNvPr>
          <p:cNvPicPr>
            <a:picLocks noChangeAspect="1"/>
          </p:cNvPicPr>
          <p:nvPr/>
        </p:nvPicPr>
        <p:blipFill>
          <a:blip r:embed="rId2"/>
          <a:stretch>
            <a:fillRect/>
          </a:stretch>
        </p:blipFill>
        <p:spPr>
          <a:xfrm>
            <a:off x="1915886" y="1961330"/>
            <a:ext cx="7997370" cy="3986405"/>
          </a:xfrm>
          <a:prstGeom prst="rect">
            <a:avLst/>
          </a:prstGeom>
        </p:spPr>
      </p:pic>
      <p:sp>
        <p:nvSpPr>
          <p:cNvPr id="11" name="TextBox 10">
            <a:extLst>
              <a:ext uri="{FF2B5EF4-FFF2-40B4-BE49-F238E27FC236}">
                <a16:creationId xmlns:a16="http://schemas.microsoft.com/office/drawing/2014/main" id="{6096C499-163E-4248-C01B-42D6310734FE}"/>
              </a:ext>
            </a:extLst>
          </p:cNvPr>
          <p:cNvSpPr txBox="1"/>
          <p:nvPr/>
        </p:nvSpPr>
        <p:spPr>
          <a:xfrm>
            <a:off x="209345" y="6538912"/>
            <a:ext cx="3549854" cy="430887"/>
          </a:xfrm>
          <a:prstGeom prst="rect">
            <a:avLst/>
          </a:prstGeom>
          <a:noFill/>
        </p:spPr>
        <p:txBody>
          <a:bodyPr wrap="square">
            <a:spAutoFit/>
          </a:bodyPr>
          <a:lstStyle/>
          <a:p>
            <a:r>
              <a:rPr lang="en-US" sz="1100" dirty="0">
                <a:solidFill>
                  <a:schemeClr val="bg1">
                    <a:lumMod val="65000"/>
                  </a:schemeClr>
                </a:solidFill>
              </a:rPr>
              <a:t>Source: Luc De </a:t>
            </a:r>
            <a:r>
              <a:rPr lang="en-US" sz="1100" dirty="0" err="1">
                <a:solidFill>
                  <a:schemeClr val="bg1">
                    <a:lumMod val="65000"/>
                  </a:schemeClr>
                </a:solidFill>
              </a:rPr>
              <a:t>Reaedt’s</a:t>
            </a:r>
            <a:r>
              <a:rPr lang="en-US" sz="1100" dirty="0">
                <a:solidFill>
                  <a:schemeClr val="bg1">
                    <a:lumMod val="65000"/>
                  </a:schemeClr>
                </a:solidFill>
              </a:rPr>
              <a:t> talk in NS Summer School 2023</a:t>
            </a:r>
          </a:p>
          <a:p>
            <a:endParaRPr lang="en-US" sz="1100" dirty="0">
              <a:solidFill>
                <a:schemeClr val="bg1">
                  <a:lumMod val="65000"/>
                </a:schemeClr>
              </a:solidFill>
            </a:endParaRPr>
          </a:p>
        </p:txBody>
      </p:sp>
    </p:spTree>
    <p:extLst>
      <p:ext uri="{BB962C8B-B14F-4D97-AF65-F5344CB8AC3E}">
        <p14:creationId xmlns:p14="http://schemas.microsoft.com/office/powerpoint/2010/main" val="3904709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p:txBody>
          <a:bodyPr/>
          <a:lstStyle/>
          <a:p>
            <a:r>
              <a:rPr lang="en-US" dirty="0"/>
              <a:t>Formal Reasoning vs. Informal Reasoning</a:t>
            </a: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838200" y="1411550"/>
            <a:ext cx="8991599" cy="4765413"/>
          </a:xfrm>
        </p:spPr>
        <p:txBody>
          <a:bodyPr>
            <a:normAutofit fontScale="92500"/>
          </a:bodyPr>
          <a:lstStyle/>
          <a:p>
            <a:pPr marL="0" indent="0">
              <a:buNone/>
            </a:pPr>
            <a:r>
              <a:rPr lang="en-US" b="1" dirty="0"/>
              <a:t>Formal reasoning </a:t>
            </a:r>
            <a:r>
              <a:rPr lang="en-US" dirty="0"/>
              <a:t>is a systematic and logical process that follows a set of rules and principles, often used in mathematics and logic. </a:t>
            </a:r>
          </a:p>
          <a:p>
            <a:pPr marL="0" indent="0">
              <a:buNone/>
            </a:pPr>
            <a:endParaRPr lang="en-US" dirty="0"/>
          </a:p>
          <a:p>
            <a:pPr marL="0" indent="0">
              <a:buNone/>
            </a:pPr>
            <a:r>
              <a:rPr lang="en-US" b="1" dirty="0"/>
              <a:t>Informal reasoning</a:t>
            </a:r>
            <a:r>
              <a:rPr lang="en-US" dirty="0"/>
              <a:t> is a less structured approach that relies on intuition, experience, and common sense to draw conclusions and solve problems, and is often used in everyday life. </a:t>
            </a:r>
          </a:p>
          <a:p>
            <a:pPr marL="0" indent="0">
              <a:buNone/>
            </a:pPr>
            <a:endParaRPr lang="en-US" dirty="0"/>
          </a:p>
          <a:p>
            <a:pPr marL="0" indent="0">
              <a:buNone/>
            </a:pPr>
            <a:r>
              <a:rPr lang="en-US" i="1" dirty="0">
                <a:solidFill>
                  <a:schemeClr val="accent1">
                    <a:lumMod val="60000"/>
                    <a:lumOff val="40000"/>
                  </a:schemeClr>
                </a:solidFill>
              </a:rPr>
              <a:t>Formal reasoning is more structured and reliable, while informal reasoning is more adaptable and open-ended, but may also be less reliable</a:t>
            </a:r>
          </a:p>
        </p:txBody>
      </p:sp>
    </p:spTree>
    <p:extLst>
      <p:ext uri="{BB962C8B-B14F-4D97-AF65-F5344CB8AC3E}">
        <p14:creationId xmlns:p14="http://schemas.microsoft.com/office/powerpoint/2010/main" val="615558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FF4A-1B38-46B0-68D3-BDDE77AD02EB}"/>
              </a:ext>
            </a:extLst>
          </p:cNvPr>
          <p:cNvSpPr>
            <a:spLocks noGrp="1"/>
          </p:cNvSpPr>
          <p:nvPr>
            <p:ph type="title"/>
          </p:nvPr>
        </p:nvSpPr>
        <p:spPr>
          <a:xfrm>
            <a:off x="469233" y="376555"/>
            <a:ext cx="10515600" cy="859993"/>
          </a:xfrm>
        </p:spPr>
        <p:txBody>
          <a:bodyPr/>
          <a:lstStyle/>
          <a:p>
            <a:r>
              <a:rPr lang="en-US" dirty="0"/>
              <a:t>Natural Language Reasoners</a:t>
            </a:r>
          </a:p>
        </p:txBody>
      </p:sp>
      <p:sp>
        <p:nvSpPr>
          <p:cNvPr id="5" name="Rounded Rectangle 4">
            <a:extLst>
              <a:ext uri="{FF2B5EF4-FFF2-40B4-BE49-F238E27FC236}">
                <a16:creationId xmlns:a16="http://schemas.microsoft.com/office/drawing/2014/main" id="{B5760705-1C58-74AE-88DE-0C9AE57C92F0}"/>
              </a:ext>
            </a:extLst>
          </p:cNvPr>
          <p:cNvSpPr/>
          <p:nvPr/>
        </p:nvSpPr>
        <p:spPr>
          <a:xfrm>
            <a:off x="469233" y="2772523"/>
            <a:ext cx="1921042" cy="1911593"/>
          </a:xfrm>
          <a:prstGeom prst="roundRect">
            <a:avLst>
              <a:gd name="adj" fmla="val 693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Bob has 8 candies, he bought 4 more and distributed equally among 3 kids. How many candies will each kid get?</a:t>
            </a:r>
          </a:p>
        </p:txBody>
      </p:sp>
      <p:sp>
        <p:nvSpPr>
          <p:cNvPr id="6" name="Rounded Rectangle 5">
            <a:extLst>
              <a:ext uri="{FF2B5EF4-FFF2-40B4-BE49-F238E27FC236}">
                <a16:creationId xmlns:a16="http://schemas.microsoft.com/office/drawing/2014/main" id="{958CFA57-34EB-B191-A9D9-C1D09E2FEBD8}"/>
              </a:ext>
            </a:extLst>
          </p:cNvPr>
          <p:cNvSpPr/>
          <p:nvPr/>
        </p:nvSpPr>
        <p:spPr>
          <a:xfrm>
            <a:off x="3414935" y="2772524"/>
            <a:ext cx="1921042" cy="885906"/>
          </a:xfrm>
          <a:prstGeom prst="roundRect">
            <a:avLst>
              <a:gd name="adj" fmla="val 9669"/>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dirty="0" err="1"/>
              <a:t>bob_candy</a:t>
            </a:r>
            <a:r>
              <a:rPr lang="en-US" sz="1400" dirty="0"/>
              <a:t> = 8</a:t>
            </a:r>
          </a:p>
          <a:p>
            <a:pPr algn="r"/>
            <a:r>
              <a:rPr lang="en-US" sz="1400" dirty="0" err="1"/>
              <a:t>candies_bought</a:t>
            </a:r>
            <a:r>
              <a:rPr lang="en-US" sz="1400" dirty="0"/>
              <a:t> = 4</a:t>
            </a:r>
          </a:p>
          <a:p>
            <a:pPr algn="r"/>
            <a:r>
              <a:rPr lang="en-US" sz="1400" dirty="0" err="1"/>
              <a:t>num_kids</a:t>
            </a:r>
            <a:r>
              <a:rPr lang="en-US" sz="1400" dirty="0"/>
              <a:t> = 3</a:t>
            </a:r>
          </a:p>
          <a:p>
            <a:pPr algn="r"/>
            <a:r>
              <a:rPr lang="en-US" sz="1400" dirty="0" err="1"/>
              <a:t>each_kid_candy</a:t>
            </a:r>
            <a:r>
              <a:rPr lang="en-US" sz="1400" dirty="0"/>
              <a:t> = ?</a:t>
            </a:r>
          </a:p>
        </p:txBody>
      </p:sp>
      <p:sp>
        <p:nvSpPr>
          <p:cNvPr id="7" name="Rounded Rectangle 6">
            <a:extLst>
              <a:ext uri="{FF2B5EF4-FFF2-40B4-BE49-F238E27FC236}">
                <a16:creationId xmlns:a16="http://schemas.microsoft.com/office/drawing/2014/main" id="{CBE85C6C-0877-4511-022B-D153C669073A}"/>
              </a:ext>
            </a:extLst>
          </p:cNvPr>
          <p:cNvSpPr/>
          <p:nvPr/>
        </p:nvSpPr>
        <p:spPr>
          <a:xfrm>
            <a:off x="7407261" y="2986086"/>
            <a:ext cx="1736497" cy="476175"/>
          </a:xfrm>
          <a:prstGeom prst="roundRect">
            <a:avLst>
              <a:gd name="adj" fmla="val 15040"/>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dirty="0" err="1"/>
              <a:t>each_kid_candy</a:t>
            </a:r>
            <a:r>
              <a:rPr lang="en-US" sz="1400" dirty="0"/>
              <a:t> = 4</a:t>
            </a:r>
          </a:p>
        </p:txBody>
      </p:sp>
      <p:sp>
        <p:nvSpPr>
          <p:cNvPr id="8" name="Rounded Rectangle 7">
            <a:extLst>
              <a:ext uri="{FF2B5EF4-FFF2-40B4-BE49-F238E27FC236}">
                <a16:creationId xmlns:a16="http://schemas.microsoft.com/office/drawing/2014/main" id="{595E4B19-2A1D-383B-1957-5E19C7C13367}"/>
              </a:ext>
            </a:extLst>
          </p:cNvPr>
          <p:cNvSpPr/>
          <p:nvPr/>
        </p:nvSpPr>
        <p:spPr>
          <a:xfrm>
            <a:off x="10453226" y="2938494"/>
            <a:ext cx="1443398" cy="593651"/>
          </a:xfrm>
          <a:prstGeom prst="roundRect">
            <a:avLst>
              <a:gd name="adj" fmla="val 1014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Each kid will get 4 candies.</a:t>
            </a:r>
          </a:p>
        </p:txBody>
      </p:sp>
      <p:pic>
        <p:nvPicPr>
          <p:cNvPr id="1026" name="Picture 2" descr="Free Gear Clipart Transparent, Download Free Gear Clipart ...">
            <a:extLst>
              <a:ext uri="{FF2B5EF4-FFF2-40B4-BE49-F238E27FC236}">
                <a16:creationId xmlns:a16="http://schemas.microsoft.com/office/drawing/2014/main" id="{19C4551E-7853-37F1-6F92-24B6D9E0F0D9}"/>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3354" y="2743864"/>
            <a:ext cx="914566" cy="91456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6D4B60C-7E36-60A3-D4EC-DBBDBBB6B6B2}"/>
              </a:ext>
            </a:extLst>
          </p:cNvPr>
          <p:cNvCxnSpPr/>
          <p:nvPr/>
        </p:nvCxnSpPr>
        <p:spPr>
          <a:xfrm>
            <a:off x="2390275" y="3235320"/>
            <a:ext cx="1024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8EFECD-9638-5FA4-ADCA-7739C8EFC047}"/>
              </a:ext>
            </a:extLst>
          </p:cNvPr>
          <p:cNvCxnSpPr>
            <a:cxnSpLocks/>
          </p:cNvCxnSpPr>
          <p:nvPr/>
        </p:nvCxnSpPr>
        <p:spPr>
          <a:xfrm>
            <a:off x="5369430" y="3235320"/>
            <a:ext cx="484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F6C068-87D4-978D-D0BA-31BB862D6EB8}"/>
              </a:ext>
            </a:extLst>
          </p:cNvPr>
          <p:cNvCxnSpPr>
            <a:cxnSpLocks/>
          </p:cNvCxnSpPr>
          <p:nvPr/>
        </p:nvCxnSpPr>
        <p:spPr>
          <a:xfrm>
            <a:off x="6726162" y="3235320"/>
            <a:ext cx="5679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BB000E-5027-CEFD-4D87-01D3E45712C1}"/>
              </a:ext>
            </a:extLst>
          </p:cNvPr>
          <p:cNvCxnSpPr>
            <a:cxnSpLocks/>
          </p:cNvCxnSpPr>
          <p:nvPr/>
        </p:nvCxnSpPr>
        <p:spPr>
          <a:xfrm>
            <a:off x="9215199" y="3220179"/>
            <a:ext cx="11665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851BA9F-2D95-00CA-CAD6-45E5EA4FEC0C}"/>
              </a:ext>
            </a:extLst>
          </p:cNvPr>
          <p:cNvSpPr txBox="1"/>
          <p:nvPr/>
        </p:nvSpPr>
        <p:spPr>
          <a:xfrm>
            <a:off x="2439758" y="3198967"/>
            <a:ext cx="863334" cy="461665"/>
          </a:xfrm>
          <a:prstGeom prst="rect">
            <a:avLst/>
          </a:prstGeom>
          <a:noFill/>
        </p:spPr>
        <p:txBody>
          <a:bodyPr wrap="square" rtlCol="0">
            <a:spAutoFit/>
          </a:bodyPr>
          <a:lstStyle/>
          <a:p>
            <a:pPr algn="ctr"/>
            <a:r>
              <a:rPr lang="en-US" sz="1200" dirty="0"/>
              <a:t>Semantic parsing</a:t>
            </a:r>
          </a:p>
        </p:txBody>
      </p:sp>
      <p:sp>
        <p:nvSpPr>
          <p:cNvPr id="18" name="TextBox 17">
            <a:extLst>
              <a:ext uri="{FF2B5EF4-FFF2-40B4-BE49-F238E27FC236}">
                <a16:creationId xmlns:a16="http://schemas.microsoft.com/office/drawing/2014/main" id="{B822E974-8CEC-23A9-393F-141D22F27C34}"/>
              </a:ext>
            </a:extLst>
          </p:cNvPr>
          <p:cNvSpPr txBox="1"/>
          <p:nvPr/>
        </p:nvSpPr>
        <p:spPr>
          <a:xfrm>
            <a:off x="5764088" y="3571871"/>
            <a:ext cx="1279651" cy="369332"/>
          </a:xfrm>
          <a:prstGeom prst="rect">
            <a:avLst/>
          </a:prstGeom>
          <a:noFill/>
        </p:spPr>
        <p:txBody>
          <a:bodyPr wrap="square" rtlCol="0">
            <a:spAutoFit/>
          </a:bodyPr>
          <a:lstStyle/>
          <a:p>
            <a:pPr algn="ctr"/>
            <a:r>
              <a:rPr lang="en-US" dirty="0"/>
              <a:t>Reasoning</a:t>
            </a:r>
          </a:p>
        </p:txBody>
      </p:sp>
      <p:sp>
        <p:nvSpPr>
          <p:cNvPr id="20" name="TextBox 19">
            <a:extLst>
              <a:ext uri="{FF2B5EF4-FFF2-40B4-BE49-F238E27FC236}">
                <a16:creationId xmlns:a16="http://schemas.microsoft.com/office/drawing/2014/main" id="{0EF0EB95-1F9B-0FD9-B785-EE675DECDAFD}"/>
              </a:ext>
            </a:extLst>
          </p:cNvPr>
          <p:cNvSpPr txBox="1"/>
          <p:nvPr/>
        </p:nvSpPr>
        <p:spPr>
          <a:xfrm>
            <a:off x="9399744" y="3206744"/>
            <a:ext cx="946363" cy="646331"/>
          </a:xfrm>
          <a:prstGeom prst="rect">
            <a:avLst/>
          </a:prstGeom>
          <a:noFill/>
        </p:spPr>
        <p:txBody>
          <a:bodyPr wrap="square" rtlCol="0">
            <a:spAutoFit/>
          </a:bodyPr>
          <a:lstStyle/>
          <a:p>
            <a:pPr algn="ctr"/>
            <a:r>
              <a:rPr lang="en-US" sz="1200" dirty="0"/>
              <a:t>Natural Language Generation</a:t>
            </a:r>
          </a:p>
        </p:txBody>
      </p:sp>
      <p:cxnSp>
        <p:nvCxnSpPr>
          <p:cNvPr id="28" name="Elbow Connector 27">
            <a:extLst>
              <a:ext uri="{FF2B5EF4-FFF2-40B4-BE49-F238E27FC236}">
                <a16:creationId xmlns:a16="http://schemas.microsoft.com/office/drawing/2014/main" id="{9641419D-5A1B-EC34-6AE4-A39D37AC6F14}"/>
              </a:ext>
            </a:extLst>
          </p:cNvPr>
          <p:cNvCxnSpPr>
            <a:endCxn id="8" idx="2"/>
          </p:cNvCxnSpPr>
          <p:nvPr/>
        </p:nvCxnSpPr>
        <p:spPr>
          <a:xfrm flipV="1">
            <a:off x="2390275" y="3532145"/>
            <a:ext cx="8784650" cy="8652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CB5176D-3D5F-325F-BB94-85DE8059B35B}"/>
              </a:ext>
            </a:extLst>
          </p:cNvPr>
          <p:cNvSpPr/>
          <p:nvPr/>
        </p:nvSpPr>
        <p:spPr>
          <a:xfrm>
            <a:off x="5443392" y="4108134"/>
            <a:ext cx="1921042" cy="559477"/>
          </a:xfrm>
          <a:prstGeom prst="roundRect">
            <a:avLst>
              <a:gd name="adj" fmla="val 1386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LLM Blackbox</a:t>
            </a:r>
          </a:p>
        </p:txBody>
      </p:sp>
      <p:sp>
        <p:nvSpPr>
          <p:cNvPr id="3" name="TextBox 2">
            <a:extLst>
              <a:ext uri="{FF2B5EF4-FFF2-40B4-BE49-F238E27FC236}">
                <a16:creationId xmlns:a16="http://schemas.microsoft.com/office/drawing/2014/main" id="{C2E099C7-313A-5A61-7880-FF721FBF7401}"/>
              </a:ext>
            </a:extLst>
          </p:cNvPr>
          <p:cNvSpPr txBox="1"/>
          <p:nvPr/>
        </p:nvSpPr>
        <p:spPr>
          <a:xfrm>
            <a:off x="218363" y="6497968"/>
            <a:ext cx="6048900" cy="307777"/>
          </a:xfrm>
          <a:prstGeom prst="rect">
            <a:avLst/>
          </a:prstGeom>
          <a:noFill/>
        </p:spPr>
        <p:txBody>
          <a:bodyPr wrap="none" rtlCol="0">
            <a:spAutoFit/>
          </a:bodyPr>
          <a:lstStyle/>
          <a:p>
            <a:r>
              <a:rPr lang="en-US" sz="1400" dirty="0">
                <a:solidFill>
                  <a:schemeClr val="bg1">
                    <a:lumMod val="75000"/>
                  </a:schemeClr>
                </a:solidFill>
              </a:rPr>
              <a:t>Source: </a:t>
            </a:r>
            <a:r>
              <a:rPr lang="en-US" sz="1400" dirty="0" err="1">
                <a:solidFill>
                  <a:schemeClr val="bg1">
                    <a:lumMod val="75000"/>
                  </a:schemeClr>
                </a:solidFill>
              </a:rPr>
              <a:t>Abulhair</a:t>
            </a:r>
            <a:r>
              <a:rPr lang="en-US" sz="1400" dirty="0">
                <a:solidFill>
                  <a:schemeClr val="bg1">
                    <a:lumMod val="75000"/>
                  </a:schemeClr>
                </a:solidFill>
              </a:rPr>
              <a:t> </a:t>
            </a:r>
            <a:r>
              <a:rPr lang="en-US" sz="1400" dirty="0" err="1">
                <a:solidFill>
                  <a:schemeClr val="bg1">
                    <a:lumMod val="75000"/>
                  </a:schemeClr>
                </a:solidFill>
              </a:rPr>
              <a:t>Saparov</a:t>
            </a:r>
            <a:r>
              <a:rPr lang="en-US" sz="1400" dirty="0">
                <a:solidFill>
                  <a:schemeClr val="bg1">
                    <a:lumMod val="75000"/>
                  </a:schemeClr>
                </a:solidFill>
              </a:rPr>
              <a:t> presentation at neuro-symbolic AI summer school 2023</a:t>
            </a:r>
          </a:p>
        </p:txBody>
      </p:sp>
    </p:spTree>
    <p:custDataLst>
      <p:tags r:id="rId1"/>
    </p:custDataLst>
    <p:extLst>
      <p:ext uri="{BB962C8B-B14F-4D97-AF65-F5344CB8AC3E}">
        <p14:creationId xmlns:p14="http://schemas.microsoft.com/office/powerpoint/2010/main" val="334533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P spid="18"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B6FD-86E5-DE45-D672-D55C25BB9FF5}"/>
              </a:ext>
            </a:extLst>
          </p:cNvPr>
          <p:cNvSpPr>
            <a:spLocks noGrp="1"/>
          </p:cNvSpPr>
          <p:nvPr>
            <p:ph type="title"/>
          </p:nvPr>
        </p:nvSpPr>
        <p:spPr/>
        <p:txBody>
          <a:bodyPr/>
          <a:lstStyle/>
          <a:p>
            <a:r>
              <a:rPr lang="en-US" dirty="0"/>
              <a:t>In-Context Learning (ICL) / Few-Shot Prompting</a:t>
            </a:r>
          </a:p>
        </p:txBody>
      </p:sp>
      <p:sp>
        <p:nvSpPr>
          <p:cNvPr id="8" name="Content Placeholder 7">
            <a:extLst>
              <a:ext uri="{FF2B5EF4-FFF2-40B4-BE49-F238E27FC236}">
                <a16:creationId xmlns:a16="http://schemas.microsoft.com/office/drawing/2014/main" id="{690707CF-9CD8-C4F5-EDE7-49BD7B442548}"/>
              </a:ext>
            </a:extLst>
          </p:cNvPr>
          <p:cNvSpPr>
            <a:spLocks noGrp="1"/>
          </p:cNvSpPr>
          <p:nvPr>
            <p:ph idx="1"/>
          </p:nvPr>
        </p:nvSpPr>
        <p:spPr/>
        <p:txBody>
          <a:bodyPr>
            <a:normAutofit/>
          </a:bodyPr>
          <a:lstStyle/>
          <a:p>
            <a:pPr marL="0" indent="0">
              <a:buNone/>
            </a:pPr>
            <a:r>
              <a:rPr lang="en-US" sz="2000" dirty="0">
                <a:effectLst/>
                <a:latin typeface="Tenorite" pitchFamily="2" charset="0"/>
              </a:rPr>
              <a:t>Few-shot prompting improves accuracy over zero-shot prompting. </a:t>
            </a:r>
            <a:r>
              <a:rPr lang="en-US" sz="2000" dirty="0">
                <a:solidFill>
                  <a:srgbClr val="425168"/>
                </a:solidFill>
                <a:effectLst/>
                <a:latin typeface="Tenorite" pitchFamily="2" charset="0"/>
              </a:rPr>
              <a:t>[Brown et al 2020] </a:t>
            </a:r>
            <a:endParaRPr lang="en-US" sz="3200" dirty="0">
              <a:effectLst/>
            </a:endParaRPr>
          </a:p>
          <a:p>
            <a:pPr marL="0" indent="0">
              <a:buNone/>
            </a:pPr>
            <a:endParaRPr lang="en-US" sz="3200" dirty="0"/>
          </a:p>
        </p:txBody>
      </p:sp>
      <p:pic>
        <p:nvPicPr>
          <p:cNvPr id="9" name="Content Placeholder 5" descr="A graph of different colored lines&#10;&#10;Description automatically generated">
            <a:extLst>
              <a:ext uri="{FF2B5EF4-FFF2-40B4-BE49-F238E27FC236}">
                <a16:creationId xmlns:a16="http://schemas.microsoft.com/office/drawing/2014/main" id="{584B8398-3CB3-8AED-0B33-E7F12B39779A}"/>
              </a:ext>
            </a:extLst>
          </p:cNvPr>
          <p:cNvPicPr>
            <a:picLocks noChangeAspect="1"/>
          </p:cNvPicPr>
          <p:nvPr/>
        </p:nvPicPr>
        <p:blipFill>
          <a:blip r:embed="rId2"/>
          <a:stretch>
            <a:fillRect/>
          </a:stretch>
        </p:blipFill>
        <p:spPr>
          <a:xfrm>
            <a:off x="955343" y="2247240"/>
            <a:ext cx="5306713" cy="3471172"/>
          </a:xfrm>
          <a:prstGeom prst="rect">
            <a:avLst/>
          </a:prstGeom>
        </p:spPr>
      </p:pic>
      <p:sp>
        <p:nvSpPr>
          <p:cNvPr id="11" name="TextBox 10">
            <a:extLst>
              <a:ext uri="{FF2B5EF4-FFF2-40B4-BE49-F238E27FC236}">
                <a16:creationId xmlns:a16="http://schemas.microsoft.com/office/drawing/2014/main" id="{7D24DFC5-D1F7-5EE9-0BE8-53DFA1465766}"/>
              </a:ext>
            </a:extLst>
          </p:cNvPr>
          <p:cNvSpPr txBox="1"/>
          <p:nvPr/>
        </p:nvSpPr>
        <p:spPr>
          <a:xfrm>
            <a:off x="6802272" y="2191274"/>
            <a:ext cx="5089477" cy="3785652"/>
          </a:xfrm>
          <a:prstGeom prst="rect">
            <a:avLst/>
          </a:prstGeom>
          <a:noFill/>
        </p:spPr>
        <p:txBody>
          <a:bodyPr wrap="square">
            <a:spAutoFit/>
          </a:bodyPr>
          <a:lstStyle/>
          <a:p>
            <a:r>
              <a:rPr lang="en-US" sz="2400" dirty="0">
                <a:effectLst/>
                <a:latin typeface="Tenorite" pitchFamily="2" charset="0"/>
              </a:rPr>
              <a:t>Example of a zero-shot prompt: </a:t>
            </a:r>
            <a:endParaRPr lang="en-US" sz="2400" dirty="0">
              <a:effectLst/>
            </a:endParaRPr>
          </a:p>
          <a:p>
            <a:r>
              <a:rPr lang="en-US" sz="2400" dirty="0">
                <a:effectLst/>
                <a:latin typeface="Tenorite" pitchFamily="2" charset="0"/>
              </a:rPr>
              <a:t>“21 + 7 =” </a:t>
            </a:r>
          </a:p>
          <a:p>
            <a:endParaRPr lang="en-US" sz="2400" dirty="0">
              <a:effectLst/>
            </a:endParaRPr>
          </a:p>
          <a:p>
            <a:r>
              <a:rPr lang="en-US" sz="2400" dirty="0">
                <a:effectLst/>
                <a:latin typeface="Tenorite" pitchFamily="2" charset="0"/>
              </a:rPr>
              <a:t>Example of a </a:t>
            </a:r>
            <a:r>
              <a:rPr lang="en-US" sz="2400" dirty="0">
                <a:solidFill>
                  <a:srgbClr val="6DAA44"/>
                </a:solidFill>
                <a:effectLst/>
                <a:latin typeface="Tenorite" pitchFamily="2" charset="0"/>
              </a:rPr>
              <a:t>4-shot prompt</a:t>
            </a:r>
            <a:r>
              <a:rPr lang="en-US" sz="2400" dirty="0">
                <a:effectLst/>
                <a:latin typeface="Tenorite" pitchFamily="2" charset="0"/>
              </a:rPr>
              <a:t>, with 4 </a:t>
            </a:r>
            <a:r>
              <a:rPr lang="en-US" sz="2400" dirty="0">
                <a:solidFill>
                  <a:srgbClr val="5999D3"/>
                </a:solidFill>
                <a:effectLst/>
                <a:latin typeface="Tenorite" pitchFamily="2" charset="0"/>
              </a:rPr>
              <a:t>in-context examples</a:t>
            </a:r>
            <a:r>
              <a:rPr lang="en-US" sz="2400" dirty="0">
                <a:effectLst/>
                <a:latin typeface="Tenorite" pitchFamily="2" charset="0"/>
              </a:rPr>
              <a:t>:</a:t>
            </a:r>
            <a:br>
              <a:rPr lang="en-US" sz="2400" dirty="0">
                <a:effectLst/>
                <a:latin typeface="Tenorite" pitchFamily="2" charset="0"/>
              </a:rPr>
            </a:br>
            <a:r>
              <a:rPr lang="en-US" sz="2400" dirty="0">
                <a:effectLst/>
                <a:latin typeface="Tenorite" pitchFamily="2" charset="0"/>
              </a:rPr>
              <a:t>“13 – 2 = 11 </a:t>
            </a:r>
            <a:endParaRPr lang="en-US" sz="2400" dirty="0">
              <a:effectLst/>
            </a:endParaRPr>
          </a:p>
          <a:p>
            <a:r>
              <a:rPr lang="en-US" sz="2400" dirty="0">
                <a:effectLst/>
                <a:latin typeface="Tenorite" pitchFamily="2" charset="0"/>
              </a:rPr>
              <a:t>6 * 4 – 3 = 21</a:t>
            </a:r>
          </a:p>
          <a:p>
            <a:r>
              <a:rPr lang="en-US" sz="2400" dirty="0">
                <a:effectLst/>
                <a:latin typeface="Tenorite" pitchFamily="2" charset="0"/>
              </a:rPr>
              <a:t>8 / 2 + 8 = 12</a:t>
            </a:r>
          </a:p>
          <a:p>
            <a:r>
              <a:rPr lang="en-US" sz="2400" dirty="0">
                <a:effectLst/>
                <a:latin typeface="Tenorite" pitchFamily="2" charset="0"/>
              </a:rPr>
              <a:t>6 – 7 + 4= 3</a:t>
            </a:r>
          </a:p>
          <a:p>
            <a:r>
              <a:rPr lang="en-US" sz="2400" dirty="0">
                <a:effectLst/>
                <a:latin typeface="Tenorite" pitchFamily="2" charset="0"/>
              </a:rPr>
              <a:t>21 + 7 =” </a:t>
            </a:r>
            <a:endParaRPr lang="en-US" sz="2400" dirty="0">
              <a:effectLst/>
            </a:endParaRPr>
          </a:p>
        </p:txBody>
      </p:sp>
      <p:sp>
        <p:nvSpPr>
          <p:cNvPr id="12" name="TextBox 11">
            <a:extLst>
              <a:ext uri="{FF2B5EF4-FFF2-40B4-BE49-F238E27FC236}">
                <a16:creationId xmlns:a16="http://schemas.microsoft.com/office/drawing/2014/main" id="{016B234A-DCFE-C905-51EB-CF9BCE7F236C}"/>
              </a:ext>
            </a:extLst>
          </p:cNvPr>
          <p:cNvSpPr txBox="1"/>
          <p:nvPr/>
        </p:nvSpPr>
        <p:spPr>
          <a:xfrm>
            <a:off x="218363" y="6497968"/>
            <a:ext cx="6048900" cy="307777"/>
          </a:xfrm>
          <a:prstGeom prst="rect">
            <a:avLst/>
          </a:prstGeom>
          <a:noFill/>
        </p:spPr>
        <p:txBody>
          <a:bodyPr wrap="none" rtlCol="0">
            <a:spAutoFit/>
          </a:bodyPr>
          <a:lstStyle/>
          <a:p>
            <a:r>
              <a:rPr lang="en-US" sz="1400" dirty="0">
                <a:solidFill>
                  <a:schemeClr val="bg1">
                    <a:lumMod val="75000"/>
                  </a:schemeClr>
                </a:solidFill>
              </a:rPr>
              <a:t>Source: </a:t>
            </a:r>
            <a:r>
              <a:rPr lang="en-US" sz="1400" dirty="0" err="1">
                <a:solidFill>
                  <a:schemeClr val="bg1">
                    <a:lumMod val="75000"/>
                  </a:schemeClr>
                </a:solidFill>
              </a:rPr>
              <a:t>Abulhair</a:t>
            </a:r>
            <a:r>
              <a:rPr lang="en-US" sz="1400" dirty="0">
                <a:solidFill>
                  <a:schemeClr val="bg1">
                    <a:lumMod val="75000"/>
                  </a:schemeClr>
                </a:solidFill>
              </a:rPr>
              <a:t> </a:t>
            </a:r>
            <a:r>
              <a:rPr lang="en-US" sz="1400" dirty="0" err="1">
                <a:solidFill>
                  <a:schemeClr val="bg1">
                    <a:lumMod val="75000"/>
                  </a:schemeClr>
                </a:solidFill>
              </a:rPr>
              <a:t>Saparov</a:t>
            </a:r>
            <a:r>
              <a:rPr lang="en-US" sz="1400" dirty="0">
                <a:solidFill>
                  <a:schemeClr val="bg1">
                    <a:lumMod val="75000"/>
                  </a:schemeClr>
                </a:solidFill>
              </a:rPr>
              <a:t> presentation at neuro-symbolic AI summer school 2023</a:t>
            </a:r>
          </a:p>
        </p:txBody>
      </p:sp>
    </p:spTree>
    <p:extLst>
      <p:ext uri="{BB962C8B-B14F-4D97-AF65-F5344CB8AC3E}">
        <p14:creationId xmlns:p14="http://schemas.microsoft.com/office/powerpoint/2010/main" val="180481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65B6-F2C3-464B-8372-E1CBF600F256}"/>
              </a:ext>
            </a:extLst>
          </p:cNvPr>
          <p:cNvSpPr>
            <a:spLocks noGrp="1"/>
          </p:cNvSpPr>
          <p:nvPr>
            <p:ph type="title"/>
          </p:nvPr>
        </p:nvSpPr>
        <p:spPr/>
        <p:txBody>
          <a:bodyPr/>
          <a:lstStyle/>
          <a:p>
            <a:r>
              <a:rPr lang="en-US" dirty="0"/>
              <a:t>Chain of Thought (</a:t>
            </a:r>
            <a:r>
              <a:rPr lang="en-US" dirty="0" err="1"/>
              <a:t>CoT</a:t>
            </a:r>
            <a:r>
              <a:rPr lang="en-US" dirty="0"/>
              <a:t>) Prompting</a:t>
            </a:r>
          </a:p>
        </p:txBody>
      </p:sp>
      <p:sp>
        <p:nvSpPr>
          <p:cNvPr id="3" name="Content Placeholder 2">
            <a:extLst>
              <a:ext uri="{FF2B5EF4-FFF2-40B4-BE49-F238E27FC236}">
                <a16:creationId xmlns:a16="http://schemas.microsoft.com/office/drawing/2014/main" id="{491F4389-0D2A-4590-5CF5-FAE19E2D7C9D}"/>
              </a:ext>
            </a:extLst>
          </p:cNvPr>
          <p:cNvSpPr>
            <a:spLocks noGrp="1"/>
          </p:cNvSpPr>
          <p:nvPr>
            <p:ph idx="1"/>
          </p:nvPr>
        </p:nvSpPr>
        <p:spPr>
          <a:xfrm>
            <a:off x="838200" y="1387830"/>
            <a:ext cx="11049000" cy="2796207"/>
          </a:xfrm>
        </p:spPr>
        <p:txBody>
          <a:bodyPr>
            <a:normAutofit/>
          </a:bodyPr>
          <a:lstStyle/>
          <a:p>
            <a:pPr>
              <a:spcBef>
                <a:spcPts val="400"/>
              </a:spcBef>
            </a:pPr>
            <a:r>
              <a:rPr lang="en-US" sz="2000" dirty="0">
                <a:solidFill>
                  <a:srgbClr val="242424"/>
                </a:solidFill>
              </a:rPr>
              <a:t>S</a:t>
            </a:r>
            <a:r>
              <a:rPr lang="en-US" sz="2000" b="0" i="0" dirty="0">
                <a:solidFill>
                  <a:srgbClr val="242424"/>
                </a:solidFill>
                <a:effectLst/>
              </a:rPr>
              <a:t>tandard prompting do not perform well on complex reasoning tasks</a:t>
            </a:r>
          </a:p>
          <a:p>
            <a:pPr lvl="1">
              <a:spcBef>
                <a:spcPts val="400"/>
              </a:spcBef>
            </a:pPr>
            <a:r>
              <a:rPr lang="en-US" sz="1800" dirty="0">
                <a:solidFill>
                  <a:srgbClr val="242424"/>
                </a:solidFill>
              </a:rPr>
              <a:t>A</a:t>
            </a:r>
            <a:r>
              <a:rPr lang="en-US" sz="1800" b="0" i="0" dirty="0">
                <a:solidFill>
                  <a:srgbClr val="242424"/>
                </a:solidFill>
                <a:effectLst/>
              </a:rPr>
              <a:t>rithmetic reasoning</a:t>
            </a:r>
            <a:endParaRPr lang="en-US" sz="1800" dirty="0">
              <a:solidFill>
                <a:srgbClr val="242424"/>
              </a:solidFill>
            </a:endParaRPr>
          </a:p>
          <a:p>
            <a:pPr lvl="1">
              <a:spcBef>
                <a:spcPts val="400"/>
              </a:spcBef>
            </a:pPr>
            <a:r>
              <a:rPr lang="en-US" sz="1800" b="0" i="0" dirty="0">
                <a:solidFill>
                  <a:srgbClr val="242424"/>
                </a:solidFill>
                <a:effectLst/>
              </a:rPr>
              <a:t>Commonsense reasoning</a:t>
            </a:r>
            <a:endParaRPr lang="en-US" sz="1800" dirty="0">
              <a:solidFill>
                <a:srgbClr val="242424"/>
              </a:solidFill>
            </a:endParaRPr>
          </a:p>
          <a:p>
            <a:pPr lvl="1">
              <a:spcBef>
                <a:spcPts val="400"/>
              </a:spcBef>
            </a:pPr>
            <a:r>
              <a:rPr lang="en-US" sz="1800" dirty="0">
                <a:solidFill>
                  <a:srgbClr val="242424"/>
                </a:solidFill>
              </a:rPr>
              <a:t>S</a:t>
            </a:r>
            <a:r>
              <a:rPr lang="en-US" sz="1800" b="0" i="0" dirty="0">
                <a:solidFill>
                  <a:srgbClr val="242424"/>
                </a:solidFill>
                <a:effectLst/>
              </a:rPr>
              <a:t>ymbolic reasoning</a:t>
            </a:r>
          </a:p>
          <a:p>
            <a:pPr>
              <a:spcBef>
                <a:spcPts val="400"/>
              </a:spcBef>
            </a:pPr>
            <a:r>
              <a:rPr lang="en-US" sz="2000" b="0" i="0" dirty="0" err="1">
                <a:solidFill>
                  <a:srgbClr val="242424"/>
                </a:solidFill>
                <a:effectLst/>
              </a:rPr>
              <a:t>CoT</a:t>
            </a:r>
            <a:r>
              <a:rPr lang="en-US" sz="2000" b="0" i="0" dirty="0">
                <a:solidFill>
                  <a:srgbClr val="242424"/>
                </a:solidFill>
                <a:effectLst/>
              </a:rPr>
              <a:t> prompting improves the reasoning ability</a:t>
            </a:r>
          </a:p>
          <a:p>
            <a:pPr lvl="1">
              <a:spcBef>
                <a:spcPts val="400"/>
              </a:spcBef>
            </a:pPr>
            <a:r>
              <a:rPr lang="en-US" sz="1800" dirty="0">
                <a:solidFill>
                  <a:srgbClr val="242424"/>
                </a:solidFill>
              </a:rPr>
              <a:t>I</a:t>
            </a:r>
            <a:r>
              <a:rPr lang="en-US" sz="1800" b="0" i="0" dirty="0">
                <a:solidFill>
                  <a:srgbClr val="242424"/>
                </a:solidFill>
                <a:effectLst/>
              </a:rPr>
              <a:t>ncorporates intermediate reasoning steps</a:t>
            </a:r>
          </a:p>
          <a:p>
            <a:pPr lvl="1">
              <a:spcBef>
                <a:spcPts val="400"/>
              </a:spcBef>
            </a:pPr>
            <a:r>
              <a:rPr lang="en-US" sz="1800" dirty="0">
                <a:solidFill>
                  <a:srgbClr val="242424"/>
                </a:solidFill>
              </a:rPr>
              <a:t>N</a:t>
            </a:r>
            <a:r>
              <a:rPr lang="en-US" sz="1800" b="0" i="0" dirty="0">
                <a:solidFill>
                  <a:srgbClr val="242424"/>
                </a:solidFill>
                <a:effectLst/>
              </a:rPr>
              <a:t>atural language description of the step-by-step reasoning (i.e. proof)</a:t>
            </a:r>
          </a:p>
        </p:txBody>
      </p:sp>
      <p:sp>
        <p:nvSpPr>
          <p:cNvPr id="6" name="TextBox 5">
            <a:extLst>
              <a:ext uri="{FF2B5EF4-FFF2-40B4-BE49-F238E27FC236}">
                <a16:creationId xmlns:a16="http://schemas.microsoft.com/office/drawing/2014/main" id="{B8C6DCDC-A156-23E7-3007-E52E5811B107}"/>
              </a:ext>
            </a:extLst>
          </p:cNvPr>
          <p:cNvSpPr txBox="1"/>
          <p:nvPr/>
        </p:nvSpPr>
        <p:spPr>
          <a:xfrm>
            <a:off x="208004" y="6423007"/>
            <a:ext cx="7045411" cy="400110"/>
          </a:xfrm>
          <a:prstGeom prst="rect">
            <a:avLst/>
          </a:prstGeom>
          <a:noFill/>
        </p:spPr>
        <p:txBody>
          <a:bodyPr wrap="square">
            <a:spAutoFit/>
          </a:bodyPr>
          <a:lstStyle/>
          <a:p>
            <a:r>
              <a:rPr lang="en-US" sz="1000" b="0" i="0" dirty="0">
                <a:solidFill>
                  <a:schemeClr val="bg1">
                    <a:lumMod val="75000"/>
                  </a:schemeClr>
                </a:solidFill>
                <a:effectLst/>
                <a:latin typeface="source-serif-pro"/>
              </a:rPr>
              <a:t>[Wei et al 2022] Chain-of-Thought Prompting Elicits Reasoning in Large Language Models, </a:t>
            </a:r>
            <a:r>
              <a:rPr lang="en-US" sz="1000" b="0" i="0" u="sng" dirty="0">
                <a:solidFill>
                  <a:schemeClr val="bg1">
                    <a:lumMod val="75000"/>
                  </a:schemeClr>
                </a:solidFill>
                <a:effectLst/>
                <a:latin typeface="source-serif-pro"/>
                <a:hlinkClick r:id="rId3">
                  <a:extLst>
                    <a:ext uri="{A12FA001-AC4F-418D-AE19-62706E023703}">
                      <ahyp:hlinkClr xmlns:ahyp="http://schemas.microsoft.com/office/drawing/2018/hyperlinkcolor" val="tx"/>
                    </a:ext>
                  </a:extLst>
                </a:hlinkClick>
              </a:rPr>
              <a:t>https://arxiv.org/pdf/2201.11903.pdf</a:t>
            </a:r>
            <a:endParaRPr lang="en-US" sz="1000" b="0" i="0" dirty="0">
              <a:solidFill>
                <a:schemeClr val="bg1">
                  <a:lumMod val="75000"/>
                </a:schemeClr>
              </a:solidFill>
              <a:effectLst/>
              <a:latin typeface="source-serif-pro"/>
            </a:endParaRPr>
          </a:p>
          <a:p>
            <a:pPr algn="l"/>
            <a:r>
              <a:rPr lang="en-US" sz="1000" b="0" i="0" dirty="0">
                <a:solidFill>
                  <a:schemeClr val="bg1">
                    <a:lumMod val="75000"/>
                  </a:schemeClr>
                </a:solidFill>
                <a:effectLst/>
                <a:latin typeface="source-serif-pro"/>
              </a:rPr>
              <a:t>Large Language Models are Zero-shot Reasoners, </a:t>
            </a:r>
            <a:r>
              <a:rPr lang="en-US" sz="1000" b="0" i="0" u="sng" dirty="0">
                <a:solidFill>
                  <a:schemeClr val="bg1">
                    <a:lumMod val="75000"/>
                  </a:schemeClr>
                </a:solidFill>
                <a:effectLst/>
                <a:latin typeface="source-serif-pro"/>
                <a:hlinkClick r:id="rId4">
                  <a:extLst>
                    <a:ext uri="{A12FA001-AC4F-418D-AE19-62706E023703}">
                      <ahyp:hlinkClr xmlns:ahyp="http://schemas.microsoft.com/office/drawing/2018/hyperlinkcolor" val="tx"/>
                    </a:ext>
                  </a:extLst>
                </a:hlinkClick>
              </a:rPr>
              <a:t>https://arxiv.org/pdf/2205.11916.pdf</a:t>
            </a:r>
            <a:endParaRPr lang="en-US" sz="1000" b="0" i="0" dirty="0">
              <a:solidFill>
                <a:schemeClr val="bg1">
                  <a:lumMod val="75000"/>
                </a:schemeClr>
              </a:solidFill>
              <a:effectLst/>
              <a:latin typeface="source-serif-pro"/>
            </a:endParaRPr>
          </a:p>
        </p:txBody>
      </p:sp>
      <p:pic>
        <p:nvPicPr>
          <p:cNvPr id="5" name="Picture 4" descr="A white background with black text&#10;&#10;Description automatically generated">
            <a:extLst>
              <a:ext uri="{FF2B5EF4-FFF2-40B4-BE49-F238E27FC236}">
                <a16:creationId xmlns:a16="http://schemas.microsoft.com/office/drawing/2014/main" id="{8C5C70F8-48C2-D3BA-B333-78BAE6E0FADD}"/>
              </a:ext>
            </a:extLst>
          </p:cNvPr>
          <p:cNvPicPr>
            <a:picLocks noChangeAspect="1"/>
          </p:cNvPicPr>
          <p:nvPr/>
        </p:nvPicPr>
        <p:blipFill>
          <a:blip r:embed="rId5"/>
          <a:stretch>
            <a:fillRect/>
          </a:stretch>
        </p:blipFill>
        <p:spPr>
          <a:xfrm>
            <a:off x="166681" y="4895466"/>
            <a:ext cx="6870705" cy="1113841"/>
          </a:xfrm>
          <a:prstGeom prst="rect">
            <a:avLst/>
          </a:prstGeom>
        </p:spPr>
      </p:pic>
      <p:sp>
        <p:nvSpPr>
          <p:cNvPr id="10" name="TextBox 9">
            <a:extLst>
              <a:ext uri="{FF2B5EF4-FFF2-40B4-BE49-F238E27FC236}">
                <a16:creationId xmlns:a16="http://schemas.microsoft.com/office/drawing/2014/main" id="{8AC2B0E9-F801-B237-8BA9-8E1C4F7FD253}"/>
              </a:ext>
            </a:extLst>
          </p:cNvPr>
          <p:cNvSpPr txBox="1"/>
          <p:nvPr/>
        </p:nvSpPr>
        <p:spPr>
          <a:xfrm>
            <a:off x="623882" y="4601063"/>
            <a:ext cx="6217855" cy="338554"/>
          </a:xfrm>
          <a:prstGeom prst="rect">
            <a:avLst/>
          </a:prstGeom>
          <a:noFill/>
        </p:spPr>
        <p:txBody>
          <a:bodyPr wrap="square">
            <a:spAutoFit/>
          </a:bodyPr>
          <a:lstStyle/>
          <a:p>
            <a:r>
              <a:rPr lang="en-US" sz="1600" dirty="0">
                <a:solidFill>
                  <a:srgbClr val="518233"/>
                </a:solidFill>
                <a:effectLst/>
              </a:rPr>
              <a:t> Standard prompting                                         Chain-of-thought prompting </a:t>
            </a:r>
            <a:endParaRPr lang="en-US" sz="1600" dirty="0"/>
          </a:p>
        </p:txBody>
      </p:sp>
      <p:sp>
        <p:nvSpPr>
          <p:cNvPr id="13" name="TextBox 12">
            <a:extLst>
              <a:ext uri="{FF2B5EF4-FFF2-40B4-BE49-F238E27FC236}">
                <a16:creationId xmlns:a16="http://schemas.microsoft.com/office/drawing/2014/main" id="{465B72F3-286C-551B-4848-CE412DC3D504}"/>
              </a:ext>
            </a:extLst>
          </p:cNvPr>
          <p:cNvSpPr txBox="1"/>
          <p:nvPr/>
        </p:nvSpPr>
        <p:spPr>
          <a:xfrm>
            <a:off x="7494587" y="4850403"/>
            <a:ext cx="2416777" cy="954107"/>
          </a:xfrm>
          <a:prstGeom prst="rect">
            <a:avLst/>
          </a:prstGeom>
          <a:noFill/>
        </p:spPr>
        <p:txBody>
          <a:bodyPr wrap="square">
            <a:spAutoFit/>
          </a:bodyPr>
          <a:lstStyle/>
          <a:p>
            <a:pPr>
              <a:spcBef>
                <a:spcPts val="400"/>
              </a:spcBef>
            </a:pPr>
            <a:r>
              <a:rPr lang="en-US" sz="1400" dirty="0" err="1">
                <a:solidFill>
                  <a:schemeClr val="accent2"/>
                </a:solidFill>
              </a:rPr>
              <a:t>CoT</a:t>
            </a:r>
            <a:r>
              <a:rPr lang="en-US" sz="1400" dirty="0">
                <a:solidFill>
                  <a:schemeClr val="accent2"/>
                </a:solidFill>
              </a:rPr>
              <a:t> prompting is used in combination with few-shot prompting (or one-shot, or even zero-shot).</a:t>
            </a:r>
          </a:p>
        </p:txBody>
      </p:sp>
      <p:sp>
        <p:nvSpPr>
          <p:cNvPr id="7" name="TextBox 6">
            <a:extLst>
              <a:ext uri="{FF2B5EF4-FFF2-40B4-BE49-F238E27FC236}">
                <a16:creationId xmlns:a16="http://schemas.microsoft.com/office/drawing/2014/main" id="{DEE19D9D-9BEE-C0F6-1BFE-524BBE66CFBA}"/>
              </a:ext>
            </a:extLst>
          </p:cNvPr>
          <p:cNvSpPr txBox="1"/>
          <p:nvPr/>
        </p:nvSpPr>
        <p:spPr>
          <a:xfrm>
            <a:off x="3876261" y="5739340"/>
            <a:ext cx="250390" cy="246221"/>
          </a:xfrm>
          <a:prstGeom prst="rect">
            <a:avLst/>
          </a:prstGeom>
          <a:solidFill>
            <a:schemeClr val="bg1"/>
          </a:solidFill>
        </p:spPr>
        <p:txBody>
          <a:bodyPr wrap="none" rtlCol="0">
            <a:spAutoFit/>
          </a:bodyPr>
          <a:lstStyle/>
          <a:p>
            <a:r>
              <a:rPr lang="en-US" sz="1000" dirty="0"/>
              <a:t>7</a:t>
            </a:r>
          </a:p>
        </p:txBody>
      </p:sp>
    </p:spTree>
    <p:extLst>
      <p:ext uri="{BB962C8B-B14F-4D97-AF65-F5344CB8AC3E}">
        <p14:creationId xmlns:p14="http://schemas.microsoft.com/office/powerpoint/2010/main" val="1893088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EF7AC-2A10-64FC-CC50-1DB8D7B284C1}"/>
              </a:ext>
            </a:extLst>
          </p:cNvPr>
          <p:cNvSpPr>
            <a:spLocks noGrp="1"/>
          </p:cNvSpPr>
          <p:nvPr>
            <p:ph type="title"/>
          </p:nvPr>
        </p:nvSpPr>
        <p:spPr/>
        <p:txBody>
          <a:bodyPr/>
          <a:lstStyle/>
          <a:p>
            <a:r>
              <a:rPr lang="en-US" dirty="0" err="1"/>
              <a:t>CoT</a:t>
            </a:r>
            <a:r>
              <a:rPr lang="en-US" dirty="0"/>
              <a:t> Results</a:t>
            </a:r>
          </a:p>
        </p:txBody>
      </p:sp>
      <p:pic>
        <p:nvPicPr>
          <p:cNvPr id="10" name="Picture 9" descr="A graph of different numbers and a line&#10;&#10;Description automatically generated with medium confidence">
            <a:extLst>
              <a:ext uri="{FF2B5EF4-FFF2-40B4-BE49-F238E27FC236}">
                <a16:creationId xmlns:a16="http://schemas.microsoft.com/office/drawing/2014/main" id="{AB82876E-D50B-CB7D-8D01-EFC005F8DA9A}"/>
              </a:ext>
            </a:extLst>
          </p:cNvPr>
          <p:cNvPicPr>
            <a:picLocks noChangeAspect="1"/>
          </p:cNvPicPr>
          <p:nvPr/>
        </p:nvPicPr>
        <p:blipFill rotWithShape="1">
          <a:blip r:embed="rId2"/>
          <a:srcRect b="35221"/>
          <a:stretch/>
        </p:blipFill>
        <p:spPr>
          <a:xfrm>
            <a:off x="2447948" y="3086845"/>
            <a:ext cx="7034389" cy="1954644"/>
          </a:xfrm>
          <a:prstGeom prst="rect">
            <a:avLst/>
          </a:prstGeom>
        </p:spPr>
      </p:pic>
      <p:sp>
        <p:nvSpPr>
          <p:cNvPr id="12" name="TextBox 11">
            <a:extLst>
              <a:ext uri="{FF2B5EF4-FFF2-40B4-BE49-F238E27FC236}">
                <a16:creationId xmlns:a16="http://schemas.microsoft.com/office/drawing/2014/main" id="{4A96AD3C-577B-31BE-1C0C-0E2A902413E8}"/>
              </a:ext>
            </a:extLst>
          </p:cNvPr>
          <p:cNvSpPr txBox="1"/>
          <p:nvPr/>
        </p:nvSpPr>
        <p:spPr>
          <a:xfrm>
            <a:off x="2968487" y="5213765"/>
            <a:ext cx="7867137" cy="1384995"/>
          </a:xfrm>
          <a:prstGeom prst="rect">
            <a:avLst/>
          </a:prstGeom>
          <a:solidFill>
            <a:schemeClr val="bg1"/>
          </a:solidFill>
        </p:spPr>
        <p:txBody>
          <a:bodyPr wrap="square">
            <a:spAutoFit/>
          </a:bodyPr>
          <a:lstStyle/>
          <a:p>
            <a:endParaRPr lang="en-US" sz="1400" dirty="0"/>
          </a:p>
          <a:p>
            <a:r>
              <a:rPr lang="en-US" sz="1400" b="1" dirty="0"/>
              <a:t>CSQA:             </a:t>
            </a:r>
            <a:r>
              <a:rPr lang="en-US" sz="1400" dirty="0"/>
              <a:t>Commonsense questions about the world require prior knowledge. </a:t>
            </a:r>
          </a:p>
          <a:p>
            <a:r>
              <a:rPr lang="en-US" sz="1400" b="1" dirty="0" err="1"/>
              <a:t>StrategyQA</a:t>
            </a:r>
            <a:r>
              <a:rPr lang="en-US" sz="1400" b="1" dirty="0"/>
              <a:t>:  </a:t>
            </a:r>
            <a:r>
              <a:rPr lang="en-US" sz="1400" dirty="0"/>
              <a:t>Multi-hop strategy to answer questions</a:t>
            </a:r>
          </a:p>
          <a:p>
            <a:r>
              <a:rPr lang="en-US" sz="1400" b="1" dirty="0"/>
              <a:t>Date:</a:t>
            </a:r>
            <a:r>
              <a:rPr lang="en-US" sz="1400" dirty="0"/>
              <a:t>               Inferring a date from a given context</a:t>
            </a:r>
          </a:p>
          <a:p>
            <a:r>
              <a:rPr lang="en-US" sz="1400" b="1" dirty="0"/>
              <a:t>Sports:</a:t>
            </a:r>
            <a:r>
              <a:rPr lang="en-US" sz="1400" dirty="0"/>
              <a:t>            Whether a sentence relating to sports is plausible or implausible.</a:t>
            </a:r>
          </a:p>
          <a:p>
            <a:r>
              <a:rPr lang="en-US" sz="1400" b="1" dirty="0" err="1"/>
              <a:t>SayCan</a:t>
            </a:r>
            <a:r>
              <a:rPr lang="en-US" sz="1400" b="1" dirty="0"/>
              <a:t>:          </a:t>
            </a:r>
            <a:r>
              <a:rPr lang="en-US" sz="1400" dirty="0"/>
              <a:t>Mapping</a:t>
            </a:r>
            <a:r>
              <a:rPr lang="en-US" sz="1400" b="1" dirty="0"/>
              <a:t> </a:t>
            </a:r>
            <a:r>
              <a:rPr lang="en-US" sz="1200" dirty="0"/>
              <a:t>natural language instruction to a sequence of robot actions from a discrete set</a:t>
            </a:r>
          </a:p>
        </p:txBody>
      </p:sp>
      <p:sp>
        <p:nvSpPr>
          <p:cNvPr id="14" name="TextBox 13">
            <a:extLst>
              <a:ext uri="{FF2B5EF4-FFF2-40B4-BE49-F238E27FC236}">
                <a16:creationId xmlns:a16="http://schemas.microsoft.com/office/drawing/2014/main" id="{CA53E8D3-56A3-BD88-F424-3362FB27EE65}"/>
              </a:ext>
            </a:extLst>
          </p:cNvPr>
          <p:cNvSpPr txBox="1"/>
          <p:nvPr/>
        </p:nvSpPr>
        <p:spPr>
          <a:xfrm>
            <a:off x="838199" y="2051398"/>
            <a:ext cx="10644051" cy="646331"/>
          </a:xfrm>
          <a:prstGeom prst="rect">
            <a:avLst/>
          </a:prstGeom>
          <a:noFill/>
        </p:spPr>
        <p:txBody>
          <a:bodyPr wrap="square">
            <a:spAutoFit/>
          </a:bodyPr>
          <a:lstStyle/>
          <a:p>
            <a:r>
              <a:rPr lang="en-US" sz="2000" dirty="0">
                <a:solidFill>
                  <a:srgbClr val="000000"/>
                </a:solidFill>
                <a:effectLst/>
                <a:latin typeface="Helvetica" pitchFamily="2" charset="0"/>
              </a:rPr>
              <a:t>The reasoning ability of LLMs can be further enhanced with </a:t>
            </a:r>
            <a:r>
              <a:rPr lang="en-US" sz="2000" dirty="0" err="1">
                <a:solidFill>
                  <a:srgbClr val="4B88CB"/>
                </a:solidFill>
                <a:effectLst/>
                <a:latin typeface="Helvetica" pitchFamily="2" charset="0"/>
              </a:rPr>
              <a:t>CoT</a:t>
            </a:r>
            <a:r>
              <a:rPr lang="en-US" sz="2000" dirty="0">
                <a:solidFill>
                  <a:srgbClr val="4B88CB"/>
                </a:solidFill>
                <a:effectLst/>
                <a:latin typeface="Helvetica" pitchFamily="2" charset="0"/>
              </a:rPr>
              <a:t> prompting</a:t>
            </a:r>
            <a:r>
              <a:rPr lang="en-US" sz="2000" dirty="0">
                <a:solidFill>
                  <a:srgbClr val="000000"/>
                </a:solidFill>
                <a:effectLst/>
                <a:latin typeface="Helvetica" pitchFamily="2" charset="0"/>
              </a:rPr>
              <a:t>. </a:t>
            </a:r>
          </a:p>
          <a:p>
            <a:r>
              <a:rPr lang="en-US" sz="1600" dirty="0">
                <a:solidFill>
                  <a:schemeClr val="bg1">
                    <a:lumMod val="65000"/>
                  </a:schemeClr>
                </a:solidFill>
                <a:effectLst/>
                <a:latin typeface="Helvetica" pitchFamily="2" charset="0"/>
              </a:rPr>
              <a:t>[Wei et al 2022]</a:t>
            </a:r>
          </a:p>
        </p:txBody>
      </p:sp>
      <p:sp>
        <p:nvSpPr>
          <p:cNvPr id="16" name="TextBox 15">
            <a:extLst>
              <a:ext uri="{FF2B5EF4-FFF2-40B4-BE49-F238E27FC236}">
                <a16:creationId xmlns:a16="http://schemas.microsoft.com/office/drawing/2014/main" id="{A2089FE2-36DF-F5C2-3AAA-AA0276B568D9}"/>
              </a:ext>
            </a:extLst>
          </p:cNvPr>
          <p:cNvSpPr txBox="1"/>
          <p:nvPr/>
        </p:nvSpPr>
        <p:spPr>
          <a:xfrm>
            <a:off x="438665" y="5578104"/>
            <a:ext cx="2225024" cy="923330"/>
          </a:xfrm>
          <a:prstGeom prst="rect">
            <a:avLst/>
          </a:prstGeom>
          <a:noFill/>
        </p:spPr>
        <p:txBody>
          <a:bodyPr wrap="square">
            <a:spAutoFit/>
          </a:bodyPr>
          <a:lstStyle/>
          <a:p>
            <a:pPr algn="r"/>
            <a:r>
              <a:rPr lang="en-US" dirty="0">
                <a:solidFill>
                  <a:schemeClr val="accent5"/>
                </a:solidFill>
                <a:effectLst/>
                <a:latin typeface="Helvetica" pitchFamily="2" charset="0"/>
              </a:rPr>
              <a:t>benchmarks on commonsense reasoning</a:t>
            </a:r>
            <a:endParaRPr lang="en-US" dirty="0">
              <a:solidFill>
                <a:schemeClr val="accent5"/>
              </a:solidFill>
            </a:endParaRPr>
          </a:p>
        </p:txBody>
      </p:sp>
    </p:spTree>
    <p:extLst>
      <p:ext uri="{BB962C8B-B14F-4D97-AF65-F5344CB8AC3E}">
        <p14:creationId xmlns:p14="http://schemas.microsoft.com/office/powerpoint/2010/main" val="1767450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D043-5828-ABE3-F405-78667892FE31}"/>
              </a:ext>
            </a:extLst>
          </p:cNvPr>
          <p:cNvSpPr>
            <a:spLocks noGrp="1"/>
          </p:cNvSpPr>
          <p:nvPr>
            <p:ph type="title"/>
          </p:nvPr>
        </p:nvSpPr>
        <p:spPr/>
        <p:txBody>
          <a:bodyPr/>
          <a:lstStyle/>
          <a:p>
            <a:r>
              <a:rPr lang="en-US" dirty="0"/>
              <a:t>Zero-Shot </a:t>
            </a:r>
            <a:r>
              <a:rPr lang="en-US" dirty="0" err="1"/>
              <a:t>CoT</a:t>
            </a:r>
            <a:endParaRPr lang="en-US" dirty="0"/>
          </a:p>
        </p:txBody>
      </p:sp>
      <p:pic>
        <p:nvPicPr>
          <p:cNvPr id="7170" name="Picture 2">
            <a:extLst>
              <a:ext uri="{FF2B5EF4-FFF2-40B4-BE49-F238E27FC236}">
                <a16:creationId xmlns:a16="http://schemas.microsoft.com/office/drawing/2014/main" id="{C28ADF43-FBA3-B982-72B5-0E3A3FB8D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90" y="2661560"/>
            <a:ext cx="5885795" cy="23056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E565A0-8F47-CFDF-6512-94EE2852BD78}"/>
              </a:ext>
            </a:extLst>
          </p:cNvPr>
          <p:cNvSpPr txBox="1"/>
          <p:nvPr/>
        </p:nvSpPr>
        <p:spPr>
          <a:xfrm>
            <a:off x="215629" y="6538912"/>
            <a:ext cx="6096000" cy="246221"/>
          </a:xfrm>
          <a:prstGeom prst="rect">
            <a:avLst/>
          </a:prstGeom>
          <a:noFill/>
        </p:spPr>
        <p:txBody>
          <a:bodyPr wrap="square">
            <a:spAutoFit/>
          </a:bodyPr>
          <a:lstStyle/>
          <a:p>
            <a:pPr algn="l"/>
            <a:r>
              <a:rPr lang="en-US" sz="1000" b="0" i="0" dirty="0">
                <a:solidFill>
                  <a:srgbClr val="242424"/>
                </a:solidFill>
                <a:effectLst/>
                <a:latin typeface="source-serif-pro"/>
              </a:rPr>
              <a:t>Large Language Models are Zero-shot Reasoners (Jan 2023) -- </a:t>
            </a:r>
            <a:r>
              <a:rPr lang="en-US" sz="1000" b="0" i="0" u="sng" dirty="0">
                <a:solidFill>
                  <a:srgbClr val="242424"/>
                </a:solidFill>
                <a:effectLst/>
                <a:latin typeface="source-serif-pro"/>
                <a:hlinkClick r:id="rId3"/>
              </a:rPr>
              <a:t>https://arxiv.org/pdf/2205.11916.pdf</a:t>
            </a:r>
            <a:endParaRPr lang="en-US" sz="1000" b="0" i="0" dirty="0">
              <a:solidFill>
                <a:srgbClr val="242424"/>
              </a:solidFill>
              <a:effectLst/>
              <a:latin typeface="source-serif-pro"/>
            </a:endParaRPr>
          </a:p>
        </p:txBody>
      </p:sp>
      <p:pic>
        <p:nvPicPr>
          <p:cNvPr id="5" name="Picture 4" descr="A screenshot of a report&#10;&#10;Description automatically generated">
            <a:extLst>
              <a:ext uri="{FF2B5EF4-FFF2-40B4-BE49-F238E27FC236}">
                <a16:creationId xmlns:a16="http://schemas.microsoft.com/office/drawing/2014/main" id="{A6664C75-A31F-27B1-F3EA-3CBD418F033E}"/>
              </a:ext>
            </a:extLst>
          </p:cNvPr>
          <p:cNvPicPr>
            <a:picLocks noChangeAspect="1"/>
          </p:cNvPicPr>
          <p:nvPr/>
        </p:nvPicPr>
        <p:blipFill rotWithShape="1">
          <a:blip r:embed="rId4"/>
          <a:srcRect t="23870"/>
          <a:stretch/>
        </p:blipFill>
        <p:spPr>
          <a:xfrm>
            <a:off x="6635942" y="1332814"/>
            <a:ext cx="5556058" cy="2998271"/>
          </a:xfrm>
          <a:prstGeom prst="rect">
            <a:avLst/>
          </a:prstGeom>
        </p:spPr>
      </p:pic>
      <p:sp>
        <p:nvSpPr>
          <p:cNvPr id="6" name="Rectangle 5">
            <a:extLst>
              <a:ext uri="{FF2B5EF4-FFF2-40B4-BE49-F238E27FC236}">
                <a16:creationId xmlns:a16="http://schemas.microsoft.com/office/drawing/2014/main" id="{DEE37926-198C-1B86-E71A-4470916622F4}"/>
              </a:ext>
            </a:extLst>
          </p:cNvPr>
          <p:cNvSpPr/>
          <p:nvPr/>
        </p:nvSpPr>
        <p:spPr>
          <a:xfrm>
            <a:off x="10865858" y="1661289"/>
            <a:ext cx="246006" cy="14389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2FC8BB-1E95-EAD7-BA9C-6012466FE080}"/>
              </a:ext>
            </a:extLst>
          </p:cNvPr>
          <p:cNvSpPr/>
          <p:nvPr/>
        </p:nvSpPr>
        <p:spPr>
          <a:xfrm>
            <a:off x="10865858" y="2122659"/>
            <a:ext cx="246006" cy="143890"/>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urved Connector 9">
            <a:extLst>
              <a:ext uri="{FF2B5EF4-FFF2-40B4-BE49-F238E27FC236}">
                <a16:creationId xmlns:a16="http://schemas.microsoft.com/office/drawing/2014/main" id="{25EBE3F5-07F4-F00E-8D1A-D4391F0085D5}"/>
              </a:ext>
            </a:extLst>
          </p:cNvPr>
          <p:cNvCxnSpPr>
            <a:cxnSpLocks/>
            <a:stCxn id="6" idx="1"/>
            <a:endCxn id="8" idx="1"/>
          </p:cNvCxnSpPr>
          <p:nvPr/>
        </p:nvCxnSpPr>
        <p:spPr>
          <a:xfrm rot="10800000" flipV="1">
            <a:off x="10865858" y="1733234"/>
            <a:ext cx="12700" cy="461370"/>
          </a:xfrm>
          <a:prstGeom prst="curvedConnector3">
            <a:avLst>
              <a:gd name="adj1" fmla="val 1800000"/>
            </a:avLst>
          </a:prstGeom>
          <a:noFill/>
          <a:ln w="12700">
            <a:solidFill>
              <a:srgbClr val="C0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959C1796-1FAC-4CE6-9315-9F51A3E8B3A1}"/>
              </a:ext>
            </a:extLst>
          </p:cNvPr>
          <p:cNvSpPr txBox="1"/>
          <p:nvPr/>
        </p:nvSpPr>
        <p:spPr>
          <a:xfrm>
            <a:off x="8264094" y="4228558"/>
            <a:ext cx="4221263" cy="276999"/>
          </a:xfrm>
          <a:prstGeom prst="rect">
            <a:avLst/>
          </a:prstGeom>
          <a:noFill/>
        </p:spPr>
        <p:txBody>
          <a:bodyPr wrap="square" rtlCol="0">
            <a:spAutoFit/>
          </a:bodyPr>
          <a:lstStyle/>
          <a:p>
            <a:pPr algn="ctr"/>
            <a:r>
              <a:rPr lang="en-US" sz="1200" dirty="0">
                <a:solidFill>
                  <a:schemeClr val="accent1"/>
                </a:solidFill>
              </a:rPr>
              <a:t>Zero-Shot </a:t>
            </a:r>
            <a:r>
              <a:rPr lang="en-US" sz="1200" dirty="0" err="1">
                <a:solidFill>
                  <a:schemeClr val="accent1"/>
                </a:solidFill>
              </a:rPr>
              <a:t>CoT</a:t>
            </a:r>
            <a:r>
              <a:rPr lang="en-US" sz="1200" dirty="0">
                <a:solidFill>
                  <a:schemeClr val="accent1"/>
                </a:solidFill>
              </a:rPr>
              <a:t> results for text-davinci002 6B</a:t>
            </a:r>
          </a:p>
        </p:txBody>
      </p:sp>
    </p:spTree>
    <p:extLst>
      <p:ext uri="{BB962C8B-B14F-4D97-AF65-F5344CB8AC3E}">
        <p14:creationId xmlns:p14="http://schemas.microsoft.com/office/powerpoint/2010/main" val="2624009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FA02-2295-6457-CDD0-04E8BE0360F1}"/>
              </a:ext>
            </a:extLst>
          </p:cNvPr>
          <p:cNvSpPr>
            <a:spLocks noGrp="1"/>
          </p:cNvSpPr>
          <p:nvPr>
            <p:ph type="title"/>
          </p:nvPr>
        </p:nvSpPr>
        <p:spPr>
          <a:xfrm>
            <a:off x="332013" y="365125"/>
            <a:ext cx="10515600" cy="859993"/>
          </a:xfrm>
        </p:spPr>
        <p:txBody>
          <a:bodyPr/>
          <a:lstStyle/>
          <a:p>
            <a:r>
              <a:rPr lang="en-US" dirty="0" err="1"/>
              <a:t>CoT</a:t>
            </a:r>
            <a:r>
              <a:rPr lang="en-US" dirty="0"/>
              <a:t> Test on an LLM (</a:t>
            </a:r>
            <a:r>
              <a:rPr lang="en-US" dirty="0" err="1"/>
              <a:t>ChatGPT</a:t>
            </a:r>
            <a:r>
              <a:rPr lang="en-US" dirty="0"/>
              <a:t>)</a:t>
            </a:r>
          </a:p>
        </p:txBody>
      </p:sp>
      <p:pic>
        <p:nvPicPr>
          <p:cNvPr id="11" name="Picture 10">
            <a:extLst>
              <a:ext uri="{FF2B5EF4-FFF2-40B4-BE49-F238E27FC236}">
                <a16:creationId xmlns:a16="http://schemas.microsoft.com/office/drawing/2014/main" id="{14F703CD-AE8A-04FD-B168-B064ABAFC84A}"/>
              </a:ext>
            </a:extLst>
          </p:cNvPr>
          <p:cNvPicPr>
            <a:picLocks noChangeAspect="1"/>
          </p:cNvPicPr>
          <p:nvPr/>
        </p:nvPicPr>
        <p:blipFill>
          <a:blip r:embed="rId3"/>
          <a:stretch>
            <a:fillRect/>
          </a:stretch>
        </p:blipFill>
        <p:spPr>
          <a:xfrm>
            <a:off x="6323945" y="1182254"/>
            <a:ext cx="5666015" cy="1938514"/>
          </a:xfrm>
          <a:prstGeom prst="rect">
            <a:avLst/>
          </a:prstGeom>
        </p:spPr>
      </p:pic>
      <p:grpSp>
        <p:nvGrpSpPr>
          <p:cNvPr id="15" name="Group 14">
            <a:extLst>
              <a:ext uri="{FF2B5EF4-FFF2-40B4-BE49-F238E27FC236}">
                <a16:creationId xmlns:a16="http://schemas.microsoft.com/office/drawing/2014/main" id="{CADEBAAB-951E-07ED-DCC6-B76B89D2DABD}"/>
              </a:ext>
            </a:extLst>
          </p:cNvPr>
          <p:cNvGrpSpPr/>
          <p:nvPr/>
        </p:nvGrpSpPr>
        <p:grpSpPr>
          <a:xfrm>
            <a:off x="616386" y="1225118"/>
            <a:ext cx="5479614" cy="5092859"/>
            <a:chOff x="6485836" y="997698"/>
            <a:chExt cx="5479614" cy="5092859"/>
          </a:xfrm>
        </p:grpSpPr>
        <p:pic>
          <p:nvPicPr>
            <p:cNvPr id="9" name="Picture 8">
              <a:extLst>
                <a:ext uri="{FF2B5EF4-FFF2-40B4-BE49-F238E27FC236}">
                  <a16:creationId xmlns:a16="http://schemas.microsoft.com/office/drawing/2014/main" id="{ABDA6791-8059-57D3-9738-9BF50793ACE5}"/>
                </a:ext>
              </a:extLst>
            </p:cNvPr>
            <p:cNvPicPr>
              <a:picLocks noChangeAspect="1"/>
            </p:cNvPicPr>
            <p:nvPr/>
          </p:nvPicPr>
          <p:blipFill rotWithShape="1">
            <a:blip r:embed="rId4"/>
            <a:srcRect l="6642" b="15613"/>
            <a:stretch/>
          </p:blipFill>
          <p:spPr>
            <a:xfrm>
              <a:off x="6485836" y="997698"/>
              <a:ext cx="5479614" cy="3606958"/>
            </a:xfrm>
            <a:prstGeom prst="rect">
              <a:avLst/>
            </a:prstGeom>
          </p:spPr>
        </p:pic>
        <p:pic>
          <p:nvPicPr>
            <p:cNvPr id="7" name="Picture 6">
              <a:extLst>
                <a:ext uri="{FF2B5EF4-FFF2-40B4-BE49-F238E27FC236}">
                  <a16:creationId xmlns:a16="http://schemas.microsoft.com/office/drawing/2014/main" id="{D4FB7D55-2C33-E89D-CC82-18A4B61F2604}"/>
                </a:ext>
              </a:extLst>
            </p:cNvPr>
            <p:cNvPicPr>
              <a:picLocks noChangeAspect="1"/>
            </p:cNvPicPr>
            <p:nvPr/>
          </p:nvPicPr>
          <p:blipFill rotWithShape="1">
            <a:blip r:embed="rId5"/>
            <a:srcRect t="4416" r="6642" b="27465"/>
            <a:stretch/>
          </p:blipFill>
          <p:spPr>
            <a:xfrm>
              <a:off x="6485836" y="2931661"/>
              <a:ext cx="5479614" cy="3158896"/>
            </a:xfrm>
            <a:prstGeom prst="rect">
              <a:avLst/>
            </a:prstGeom>
          </p:spPr>
        </p:pic>
      </p:grpSp>
      <p:sp>
        <p:nvSpPr>
          <p:cNvPr id="13" name="TextBox 12">
            <a:extLst>
              <a:ext uri="{FF2B5EF4-FFF2-40B4-BE49-F238E27FC236}">
                <a16:creationId xmlns:a16="http://schemas.microsoft.com/office/drawing/2014/main" id="{4C13B28F-A1BC-0D52-F86E-DF126D0D2252}"/>
              </a:ext>
            </a:extLst>
          </p:cNvPr>
          <p:cNvSpPr txBox="1"/>
          <p:nvPr/>
        </p:nvSpPr>
        <p:spPr>
          <a:xfrm>
            <a:off x="213632" y="6488668"/>
            <a:ext cx="6098720" cy="369332"/>
          </a:xfrm>
          <a:prstGeom prst="rect">
            <a:avLst/>
          </a:prstGeom>
          <a:noFill/>
        </p:spPr>
        <p:txBody>
          <a:bodyPr wrap="square">
            <a:spAutoFit/>
          </a:bodyPr>
          <a:lstStyle/>
          <a:p>
            <a:r>
              <a:rPr lang="en-US" sz="1800" dirty="0">
                <a:solidFill>
                  <a:srgbClr val="425168"/>
                </a:solidFill>
                <a:effectLst/>
                <a:latin typeface="Tenorite" pitchFamily="2" charset="0"/>
              </a:rPr>
              <a:t>[Kojima et al 2022] </a:t>
            </a:r>
            <a:endParaRPr lang="en-US" dirty="0">
              <a:effectLst/>
            </a:endParaRPr>
          </a:p>
        </p:txBody>
      </p:sp>
      <p:sp>
        <p:nvSpPr>
          <p:cNvPr id="14" name="Multiply 13">
            <a:extLst>
              <a:ext uri="{FF2B5EF4-FFF2-40B4-BE49-F238E27FC236}">
                <a16:creationId xmlns:a16="http://schemas.microsoft.com/office/drawing/2014/main" id="{86C6B661-221C-5E2C-C59A-C5F70905A4D5}"/>
              </a:ext>
            </a:extLst>
          </p:cNvPr>
          <p:cNvSpPr/>
          <p:nvPr/>
        </p:nvSpPr>
        <p:spPr>
          <a:xfrm>
            <a:off x="8415700" y="2655706"/>
            <a:ext cx="1140278" cy="1140278"/>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289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33CF-AAAF-98EF-4535-FED118478977}"/>
              </a:ext>
            </a:extLst>
          </p:cNvPr>
          <p:cNvSpPr>
            <a:spLocks noGrp="1"/>
          </p:cNvSpPr>
          <p:nvPr>
            <p:ph type="title"/>
          </p:nvPr>
        </p:nvSpPr>
        <p:spPr/>
        <p:txBody>
          <a:bodyPr/>
          <a:lstStyle/>
          <a:p>
            <a:r>
              <a:rPr lang="en-US" dirty="0"/>
              <a:t>Tree of Thought (</a:t>
            </a:r>
            <a:r>
              <a:rPr lang="en-US" dirty="0" err="1"/>
              <a:t>ToT</a:t>
            </a:r>
            <a:r>
              <a:rPr lang="en-US" dirty="0"/>
              <a:t>) vs. </a:t>
            </a:r>
            <a:r>
              <a:rPr lang="en-US" dirty="0" err="1"/>
              <a:t>CoT</a:t>
            </a:r>
            <a:endParaRPr lang="en-US" dirty="0"/>
          </a:p>
        </p:txBody>
      </p:sp>
      <p:sp>
        <p:nvSpPr>
          <p:cNvPr id="3" name="Content Placeholder 2">
            <a:extLst>
              <a:ext uri="{FF2B5EF4-FFF2-40B4-BE49-F238E27FC236}">
                <a16:creationId xmlns:a16="http://schemas.microsoft.com/office/drawing/2014/main" id="{AEC96E46-51C0-E132-5369-F694C5B1640D}"/>
              </a:ext>
            </a:extLst>
          </p:cNvPr>
          <p:cNvSpPr>
            <a:spLocks noGrp="1"/>
          </p:cNvSpPr>
          <p:nvPr>
            <p:ph idx="1"/>
          </p:nvPr>
        </p:nvSpPr>
        <p:spPr>
          <a:xfrm>
            <a:off x="838200" y="1411550"/>
            <a:ext cx="4067908" cy="4765413"/>
          </a:xfrm>
        </p:spPr>
        <p:txBody>
          <a:bodyPr/>
          <a:lstStyle/>
          <a:p>
            <a:endParaRPr lang="en-US" dirty="0"/>
          </a:p>
          <a:p>
            <a:r>
              <a:rPr lang="en-US" dirty="0"/>
              <a:t>Generate multiple thoughts</a:t>
            </a:r>
          </a:p>
          <a:p>
            <a:r>
              <a:rPr lang="en-US" dirty="0"/>
              <a:t>Critique on the thoughts</a:t>
            </a:r>
          </a:p>
          <a:p>
            <a:r>
              <a:rPr lang="en-US" dirty="0"/>
              <a:t>Prune lower quality paths</a:t>
            </a:r>
          </a:p>
          <a:p>
            <a:r>
              <a:rPr lang="en-US" dirty="0"/>
              <a:t>Backtracks when necessary</a:t>
            </a:r>
          </a:p>
        </p:txBody>
      </p:sp>
      <p:pic>
        <p:nvPicPr>
          <p:cNvPr id="2050" name="Picture 2">
            <a:extLst>
              <a:ext uri="{FF2B5EF4-FFF2-40B4-BE49-F238E27FC236}">
                <a16:creationId xmlns:a16="http://schemas.microsoft.com/office/drawing/2014/main" id="{F380A198-A396-4952-B4AD-2DC4382DE9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19" t="3357" r="12071" b="23829"/>
          <a:stretch/>
        </p:blipFill>
        <p:spPr bwMode="auto">
          <a:xfrm>
            <a:off x="5468816" y="1442976"/>
            <a:ext cx="6447692" cy="31868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A529DF8-CB00-D550-1CD5-BCD5887684CF}"/>
              </a:ext>
            </a:extLst>
          </p:cNvPr>
          <p:cNvSpPr txBox="1"/>
          <p:nvPr/>
        </p:nvSpPr>
        <p:spPr>
          <a:xfrm>
            <a:off x="234462" y="6188512"/>
            <a:ext cx="6096000" cy="600164"/>
          </a:xfrm>
          <a:prstGeom prst="rect">
            <a:avLst/>
          </a:prstGeom>
          <a:noFill/>
        </p:spPr>
        <p:txBody>
          <a:bodyPr wrap="square">
            <a:spAutoFit/>
          </a:bodyPr>
          <a:lstStyle/>
          <a:p>
            <a:pPr algn="l"/>
            <a:r>
              <a:rPr lang="en-US" sz="1100" i="0" dirty="0" err="1">
                <a:solidFill>
                  <a:schemeClr val="bg1">
                    <a:lumMod val="50000"/>
                  </a:schemeClr>
                </a:solidFill>
                <a:effectLst/>
                <a:latin typeface="Lucida Grande" panose="020B0600040502020204" pitchFamily="34" charset="0"/>
              </a:rPr>
              <a:t>Shunyu</a:t>
            </a:r>
            <a:r>
              <a:rPr lang="en-US" sz="1100" i="0" dirty="0">
                <a:solidFill>
                  <a:schemeClr val="bg1">
                    <a:lumMod val="50000"/>
                  </a:schemeClr>
                </a:solidFill>
                <a:effectLst/>
                <a:latin typeface="Lucida Grande" panose="020B0600040502020204" pitchFamily="34" charset="0"/>
              </a:rPr>
              <a:t> Yao et al. </a:t>
            </a:r>
          </a:p>
          <a:p>
            <a:pPr algn="l"/>
            <a:r>
              <a:rPr lang="en-US" sz="1100" i="0" dirty="0">
                <a:solidFill>
                  <a:schemeClr val="bg1">
                    <a:lumMod val="50000"/>
                  </a:schemeClr>
                </a:solidFill>
                <a:effectLst/>
                <a:latin typeface="Lucida Grande" panose="020B0600040502020204" pitchFamily="34" charset="0"/>
              </a:rPr>
              <a:t>Tree of Thoughts: Deliberate Problem Solving with Large Language Models, 2023 </a:t>
            </a:r>
            <a:r>
              <a:rPr lang="en-US" sz="1100" i="0" dirty="0">
                <a:solidFill>
                  <a:srgbClr val="000000"/>
                </a:solidFill>
                <a:effectLst/>
                <a:latin typeface="Lucida Grande" panose="020B0600040502020204" pitchFamily="34" charset="0"/>
              </a:rPr>
              <a:t>(</a:t>
            </a:r>
            <a:r>
              <a:rPr lang="en-US" sz="1100" i="0" dirty="0">
                <a:solidFill>
                  <a:srgbClr val="000000"/>
                </a:solidFill>
                <a:effectLst/>
                <a:latin typeface="Lucida Grande" panose="020B0600040502020204" pitchFamily="34" charset="0"/>
                <a:hlinkClick r:id="rId4"/>
              </a:rPr>
              <a:t>https://arxiv.org/abs/2305.10601</a:t>
            </a:r>
            <a:r>
              <a:rPr lang="en-US" sz="1100" i="0" dirty="0">
                <a:solidFill>
                  <a:srgbClr val="000000"/>
                </a:solidFill>
                <a:effectLst/>
                <a:latin typeface="Lucida Grande" panose="020B0600040502020204" pitchFamily="34" charset="0"/>
              </a:rPr>
              <a:t>)</a:t>
            </a:r>
          </a:p>
        </p:txBody>
      </p:sp>
    </p:spTree>
    <p:extLst>
      <p:ext uri="{BB962C8B-B14F-4D97-AF65-F5344CB8AC3E}">
        <p14:creationId xmlns:p14="http://schemas.microsoft.com/office/powerpoint/2010/main" val="306085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CAB9-2259-20D4-72B3-8417C6479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E2489-BA25-0B2A-3B5A-E4AFEBB07307}"/>
              </a:ext>
            </a:extLst>
          </p:cNvPr>
          <p:cNvSpPr>
            <a:spLocks noGrp="1"/>
          </p:cNvSpPr>
          <p:nvPr>
            <p:ph type="title"/>
          </p:nvPr>
        </p:nvSpPr>
        <p:spPr>
          <a:xfrm>
            <a:off x="838200" y="365125"/>
            <a:ext cx="4676092" cy="1263657"/>
          </a:xfrm>
        </p:spPr>
        <p:txBody>
          <a:bodyPr>
            <a:normAutofit/>
          </a:bodyPr>
          <a:lstStyle/>
          <a:p>
            <a:r>
              <a:rPr lang="en-US" dirty="0"/>
              <a:t>Emergent abilities of LLMs</a:t>
            </a:r>
          </a:p>
        </p:txBody>
      </p:sp>
      <p:sp>
        <p:nvSpPr>
          <p:cNvPr id="3" name="Content Placeholder 2">
            <a:extLst>
              <a:ext uri="{FF2B5EF4-FFF2-40B4-BE49-F238E27FC236}">
                <a16:creationId xmlns:a16="http://schemas.microsoft.com/office/drawing/2014/main" id="{9F4D01AA-22B1-4A07-5D5D-7F0A6E15A1B5}"/>
              </a:ext>
            </a:extLst>
          </p:cNvPr>
          <p:cNvSpPr>
            <a:spLocks noGrp="1"/>
          </p:cNvSpPr>
          <p:nvPr>
            <p:ph idx="1"/>
          </p:nvPr>
        </p:nvSpPr>
        <p:spPr>
          <a:xfrm>
            <a:off x="838200" y="2053884"/>
            <a:ext cx="4175234" cy="3855794"/>
          </a:xfrm>
        </p:spPr>
        <p:txBody>
          <a:bodyPr>
            <a:normAutofit/>
          </a:bodyPr>
          <a:lstStyle/>
          <a:p>
            <a:r>
              <a:rPr lang="en-US" sz="2000" dirty="0"/>
              <a:t>An ability is emergent if it is not present in smaller models but is present in larger models</a:t>
            </a:r>
          </a:p>
          <a:p>
            <a:r>
              <a:rPr lang="en-US" sz="2000" dirty="0"/>
              <a:t>Size of a model depends on</a:t>
            </a:r>
          </a:p>
          <a:p>
            <a:pPr lvl="1"/>
            <a:r>
              <a:rPr lang="en-US" sz="1800" dirty="0"/>
              <a:t>Training FLOPs</a:t>
            </a:r>
          </a:p>
          <a:p>
            <a:pPr lvl="1"/>
            <a:r>
              <a:rPr lang="en-US" sz="1800" dirty="0"/>
              <a:t>Number of model parameters</a:t>
            </a:r>
          </a:p>
          <a:p>
            <a:pPr lvl="1"/>
            <a:r>
              <a:rPr lang="en-US" sz="1800" dirty="0"/>
              <a:t>Training data size</a:t>
            </a:r>
          </a:p>
          <a:p>
            <a:r>
              <a:rPr lang="en-US" sz="2000" dirty="0">
                <a:solidFill>
                  <a:srgbClr val="C00000"/>
                </a:solidFill>
              </a:rPr>
              <a:t>Reasoning is an emergent property of LLMs</a:t>
            </a:r>
          </a:p>
          <a:p>
            <a:endParaRPr lang="en-US" sz="2000" dirty="0"/>
          </a:p>
          <a:p>
            <a:endParaRPr lang="en-US" sz="2000" dirty="0"/>
          </a:p>
          <a:p>
            <a:endParaRPr lang="en-US" sz="2000" dirty="0"/>
          </a:p>
        </p:txBody>
      </p:sp>
      <p:pic>
        <p:nvPicPr>
          <p:cNvPr id="10" name="Picture 9" descr="A group of graphs showing different types of numbers&#10;&#10;Description automatically generated with medium confidence">
            <a:extLst>
              <a:ext uri="{FF2B5EF4-FFF2-40B4-BE49-F238E27FC236}">
                <a16:creationId xmlns:a16="http://schemas.microsoft.com/office/drawing/2014/main" id="{17E850AF-495D-D4E1-95EE-7CBFD3547929}"/>
              </a:ext>
            </a:extLst>
          </p:cNvPr>
          <p:cNvPicPr>
            <a:picLocks noChangeAspect="1"/>
          </p:cNvPicPr>
          <p:nvPr/>
        </p:nvPicPr>
        <p:blipFill>
          <a:blip r:embed="rId3"/>
          <a:stretch>
            <a:fillRect/>
          </a:stretch>
        </p:blipFill>
        <p:spPr>
          <a:xfrm>
            <a:off x="5879858" y="655029"/>
            <a:ext cx="5986720" cy="411460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FAE5586-A6C4-36D7-A01A-740C4E48DCA6}"/>
              </a:ext>
            </a:extLst>
          </p:cNvPr>
          <p:cNvSpPr txBox="1"/>
          <p:nvPr/>
        </p:nvSpPr>
        <p:spPr>
          <a:xfrm>
            <a:off x="170280" y="6334780"/>
            <a:ext cx="4008794" cy="523220"/>
          </a:xfrm>
          <a:prstGeom prst="rect">
            <a:avLst/>
          </a:prstGeom>
          <a:noFill/>
        </p:spPr>
        <p:txBody>
          <a:bodyPr wrap="square" rtlCol="0">
            <a:spAutoFit/>
          </a:bodyPr>
          <a:lstStyle/>
          <a:p>
            <a:r>
              <a:rPr lang="en-US" sz="1400" dirty="0">
                <a:solidFill>
                  <a:schemeClr val="bg1">
                    <a:lumMod val="50000"/>
                  </a:schemeClr>
                </a:solidFill>
              </a:rPr>
              <a:t>Emergent Abilities of Large Language Models</a:t>
            </a:r>
          </a:p>
          <a:p>
            <a:r>
              <a:rPr lang="en-US" sz="1400" dirty="0">
                <a:solidFill>
                  <a:schemeClr val="bg1">
                    <a:lumMod val="50000"/>
                  </a:schemeClr>
                </a:solidFill>
              </a:rPr>
              <a:t>Jason Wei et al.</a:t>
            </a:r>
          </a:p>
        </p:txBody>
      </p:sp>
    </p:spTree>
    <p:extLst>
      <p:ext uri="{BB962C8B-B14F-4D97-AF65-F5344CB8AC3E}">
        <p14:creationId xmlns:p14="http://schemas.microsoft.com/office/powerpoint/2010/main" val="360323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8117-9476-3E31-660B-832C712C0EAC}"/>
              </a:ext>
            </a:extLst>
          </p:cNvPr>
          <p:cNvSpPr>
            <a:spLocks noGrp="1"/>
          </p:cNvSpPr>
          <p:nvPr>
            <p:ph type="title"/>
          </p:nvPr>
        </p:nvSpPr>
        <p:spPr/>
        <p:txBody>
          <a:bodyPr>
            <a:normAutofit/>
          </a:bodyPr>
          <a:lstStyle/>
          <a:p>
            <a:r>
              <a:rPr lang="en-US" dirty="0"/>
              <a:t>HOW WELL ARE LLMS ABLE TO REASON? </a:t>
            </a:r>
          </a:p>
        </p:txBody>
      </p:sp>
      <p:sp>
        <p:nvSpPr>
          <p:cNvPr id="3" name="Content Placeholder 2">
            <a:extLst>
              <a:ext uri="{FF2B5EF4-FFF2-40B4-BE49-F238E27FC236}">
                <a16:creationId xmlns:a16="http://schemas.microsoft.com/office/drawing/2014/main" id="{06457D7C-FBCA-1CA0-DA4F-13978D94AC7C}"/>
              </a:ext>
            </a:extLst>
          </p:cNvPr>
          <p:cNvSpPr>
            <a:spLocks noGrp="1"/>
          </p:cNvSpPr>
          <p:nvPr>
            <p:ph idx="1"/>
          </p:nvPr>
        </p:nvSpPr>
        <p:spPr>
          <a:xfrm>
            <a:off x="838200" y="1411550"/>
            <a:ext cx="8834438" cy="4765413"/>
          </a:xfrm>
        </p:spPr>
        <p:txBody>
          <a:bodyPr>
            <a:normAutofit/>
          </a:bodyPr>
          <a:lstStyle/>
          <a:p>
            <a:r>
              <a:rPr lang="en-US" dirty="0"/>
              <a:t>The latest LLMs perform well on many datasets.</a:t>
            </a:r>
          </a:p>
          <a:p>
            <a:pPr lvl="1"/>
            <a:r>
              <a:rPr lang="en-US" dirty="0"/>
              <a:t>Sometimes they perform better than non-expert humans. </a:t>
            </a:r>
          </a:p>
          <a:p>
            <a:r>
              <a:rPr lang="en-US" dirty="0"/>
              <a:t>But does this imply that LLMs are able to reason? </a:t>
            </a:r>
          </a:p>
          <a:p>
            <a:r>
              <a:rPr lang="en-US" dirty="0"/>
              <a:t>There are many potential confounders: </a:t>
            </a:r>
          </a:p>
          <a:p>
            <a:pPr marL="971550" lvl="1" indent="-514350">
              <a:buFont typeface="+mj-lt"/>
              <a:buAutoNum type="arabicPeriod"/>
            </a:pPr>
            <a:r>
              <a:rPr lang="en-US" dirty="0"/>
              <a:t>Many existing benchmarks focus on the domain of math word problems.</a:t>
            </a:r>
          </a:p>
          <a:p>
            <a:pPr marL="971550" lvl="1" indent="-514350">
              <a:buFont typeface="+mj-lt"/>
              <a:buAutoNum type="arabicPeriod"/>
            </a:pPr>
            <a:r>
              <a:rPr lang="en-US" dirty="0"/>
              <a:t>Do benchmarks measure reasoning ability or retrieval ability?</a:t>
            </a:r>
          </a:p>
          <a:p>
            <a:pPr marL="914400" lvl="2" indent="0">
              <a:buNone/>
            </a:pPr>
            <a:r>
              <a:rPr lang="en-US" dirty="0">
                <a:solidFill>
                  <a:schemeClr val="bg1">
                    <a:lumMod val="50000"/>
                  </a:schemeClr>
                </a:solidFill>
              </a:rPr>
              <a:t>E.g., A benchmark may ask the model to deduce a fact that is already known from pretraining.</a:t>
            </a:r>
          </a:p>
          <a:p>
            <a:pPr marL="971550" lvl="1" indent="-514350">
              <a:buFont typeface="+mj-lt"/>
              <a:buAutoNum type="arabicPeriod"/>
            </a:pPr>
            <a:r>
              <a:rPr lang="en-US" dirty="0"/>
              <a:t>The model may rely on shortcuts such as heuristics or spurious correlations. </a:t>
            </a:r>
          </a:p>
          <a:p>
            <a:endParaRPr lang="en-US" dirty="0"/>
          </a:p>
        </p:txBody>
      </p:sp>
      <p:sp>
        <p:nvSpPr>
          <p:cNvPr id="5" name="TextBox 4">
            <a:extLst>
              <a:ext uri="{FF2B5EF4-FFF2-40B4-BE49-F238E27FC236}">
                <a16:creationId xmlns:a16="http://schemas.microsoft.com/office/drawing/2014/main" id="{B12F9D75-AFFD-9658-A435-6A2104EDA459}"/>
              </a:ext>
            </a:extLst>
          </p:cNvPr>
          <p:cNvSpPr txBox="1"/>
          <p:nvPr/>
        </p:nvSpPr>
        <p:spPr>
          <a:xfrm>
            <a:off x="218363" y="6497968"/>
            <a:ext cx="6048900" cy="307777"/>
          </a:xfrm>
          <a:prstGeom prst="rect">
            <a:avLst/>
          </a:prstGeom>
          <a:noFill/>
        </p:spPr>
        <p:txBody>
          <a:bodyPr wrap="none" rtlCol="0">
            <a:spAutoFit/>
          </a:bodyPr>
          <a:lstStyle/>
          <a:p>
            <a:r>
              <a:rPr lang="en-US" sz="1400" dirty="0">
                <a:solidFill>
                  <a:schemeClr val="bg1">
                    <a:lumMod val="75000"/>
                  </a:schemeClr>
                </a:solidFill>
              </a:rPr>
              <a:t>Source: </a:t>
            </a:r>
            <a:r>
              <a:rPr lang="en-US" sz="1400" dirty="0" err="1">
                <a:solidFill>
                  <a:schemeClr val="bg1">
                    <a:lumMod val="75000"/>
                  </a:schemeClr>
                </a:solidFill>
              </a:rPr>
              <a:t>Abulhair</a:t>
            </a:r>
            <a:r>
              <a:rPr lang="en-US" sz="1400" dirty="0">
                <a:solidFill>
                  <a:schemeClr val="bg1">
                    <a:lumMod val="75000"/>
                  </a:schemeClr>
                </a:solidFill>
              </a:rPr>
              <a:t> </a:t>
            </a:r>
            <a:r>
              <a:rPr lang="en-US" sz="1400" dirty="0" err="1">
                <a:solidFill>
                  <a:schemeClr val="bg1">
                    <a:lumMod val="75000"/>
                  </a:schemeClr>
                </a:solidFill>
              </a:rPr>
              <a:t>Saparov</a:t>
            </a:r>
            <a:r>
              <a:rPr lang="en-US" sz="1400" dirty="0">
                <a:solidFill>
                  <a:schemeClr val="bg1">
                    <a:lumMod val="75000"/>
                  </a:schemeClr>
                </a:solidFill>
              </a:rPr>
              <a:t> presentation at neuro-symbolic AI summer school 2023</a:t>
            </a:r>
          </a:p>
        </p:txBody>
      </p:sp>
    </p:spTree>
    <p:extLst>
      <p:ext uri="{BB962C8B-B14F-4D97-AF65-F5344CB8AC3E}">
        <p14:creationId xmlns:p14="http://schemas.microsoft.com/office/powerpoint/2010/main" val="3569426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Logos and Usage · GitHub">
            <a:extLst>
              <a:ext uri="{FF2B5EF4-FFF2-40B4-BE49-F238E27FC236}">
                <a16:creationId xmlns:a16="http://schemas.microsoft.com/office/drawing/2014/main" id="{59C7267F-1AA4-FDF0-6392-9E1D97661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634" y="4436199"/>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D32706-1BDD-4A5A-4C2F-470BD6E6C8B4}"/>
              </a:ext>
            </a:extLst>
          </p:cNvPr>
          <p:cNvSpPr txBox="1"/>
          <p:nvPr/>
        </p:nvSpPr>
        <p:spPr>
          <a:xfrm>
            <a:off x="4173946" y="2405209"/>
            <a:ext cx="5691850" cy="3416320"/>
          </a:xfrm>
          <a:prstGeom prst="rect">
            <a:avLst/>
          </a:prstGeom>
          <a:noFill/>
          <a:ln>
            <a:noFill/>
          </a:ln>
        </p:spPr>
        <p:txBody>
          <a:bodyPr wrap="square">
            <a:spAutoFit/>
          </a:bodyPr>
          <a:lstStyle/>
          <a:p>
            <a:r>
              <a:rPr lang="en-US" sz="1800" dirty="0">
                <a:hlinkClick r:id="rId3"/>
              </a:rPr>
              <a:t>youtube.com/@asimmunawar</a:t>
            </a:r>
            <a:r>
              <a:rPr lang="en-US" sz="1800" dirty="0"/>
              <a:t> </a:t>
            </a:r>
          </a:p>
          <a:p>
            <a:endParaRPr lang="en-US" dirty="0">
              <a:solidFill>
                <a:srgbClr val="065FD4"/>
              </a:solidFill>
              <a:latin typeface="Roboto" panose="02000000000000000000" pitchFamily="2" charset="0"/>
              <a:hlinkClick r:id="rId4"/>
            </a:endParaRPr>
          </a:p>
          <a:p>
            <a:r>
              <a:rPr lang="en-US" b="0" u="none" strike="noStrike" dirty="0">
                <a:solidFill>
                  <a:srgbClr val="065FD4"/>
                </a:solidFill>
                <a:effectLst/>
                <a:latin typeface="Roboto" panose="02000000000000000000" pitchFamily="2" charset="0"/>
                <a:hlinkClick r:id="rId4"/>
              </a:rPr>
              <a:t>x.com/asimunawar</a:t>
            </a:r>
            <a:endParaRPr lang="en-US" dirty="0">
              <a:effectLst/>
            </a:endParaRPr>
          </a:p>
          <a:p>
            <a:endParaRPr lang="en-US" b="0" u="none" strike="noStrike" dirty="0">
              <a:solidFill>
                <a:srgbClr val="065FD4"/>
              </a:solidFill>
              <a:effectLst/>
              <a:latin typeface="Roboto" panose="02000000000000000000" pitchFamily="2" charset="0"/>
              <a:hlinkClick r:id="rId5"/>
            </a:endParaRPr>
          </a:p>
          <a:p>
            <a:r>
              <a:rPr lang="en-US" b="0" u="none" strike="noStrike" dirty="0">
                <a:solidFill>
                  <a:srgbClr val="065FD4"/>
                </a:solidFill>
                <a:effectLst/>
                <a:latin typeface="Roboto" panose="02000000000000000000" pitchFamily="2" charset="0"/>
                <a:hlinkClick r:id="rId5"/>
              </a:rPr>
              <a:t>linkedin.com/in/asimmunawar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r>
              <a:rPr lang="en-US" b="0" u="none" strike="noStrike" dirty="0">
                <a:solidFill>
                  <a:srgbClr val="065FD4"/>
                </a:solidFill>
                <a:effectLst/>
                <a:latin typeface="Roboto" panose="02000000000000000000" pitchFamily="2" charset="0"/>
                <a:hlinkClick r:id="rId6"/>
              </a:rPr>
              <a:t>https://www.threads.net/@asimunawar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r>
              <a:rPr lang="en-US" b="0" u="none" strike="noStrike" dirty="0">
                <a:solidFill>
                  <a:srgbClr val="065FD4"/>
                </a:solidFill>
                <a:effectLst/>
                <a:latin typeface="Roboto" panose="02000000000000000000" pitchFamily="2" charset="0"/>
                <a:hlinkClick r:id="rId7"/>
              </a:rPr>
              <a:t>https://github.com/asimmunawar/ml-course</a:t>
            </a:r>
            <a:endParaRPr lang="en-US" b="0" u="none" strike="noStrike" dirty="0">
              <a:solidFill>
                <a:srgbClr val="065FD4"/>
              </a:solidFill>
              <a:effectLst/>
              <a:latin typeface="Roboto" panose="02000000000000000000" pitchFamily="2" charset="0"/>
            </a:endParaRPr>
          </a:p>
          <a:p>
            <a:endParaRPr lang="en-US" b="0" u="none" strike="noStrike" dirty="0">
              <a:solidFill>
                <a:srgbClr val="065FD4"/>
              </a:solidFill>
              <a:effectLst/>
              <a:latin typeface="Roboto" panose="02000000000000000000" pitchFamily="2" charset="0"/>
            </a:endParaRPr>
          </a:p>
          <a:p>
            <a:r>
              <a:rPr lang="en-US" b="0" u="none" strike="noStrike" dirty="0">
                <a:solidFill>
                  <a:srgbClr val="065FD4"/>
                </a:solidFill>
                <a:effectLst/>
                <a:latin typeface="Roboto" panose="02000000000000000000" pitchFamily="2" charset="0"/>
              </a:rPr>
              <a:t> </a:t>
            </a:r>
          </a:p>
          <a:p>
            <a:endParaRPr lang="en-US" dirty="0">
              <a:solidFill>
                <a:srgbClr val="065FD4"/>
              </a:solidFill>
              <a:latin typeface="Roboto" panose="02000000000000000000" pitchFamily="2" charset="0"/>
            </a:endParaRPr>
          </a:p>
        </p:txBody>
      </p:sp>
      <p:pic>
        <p:nvPicPr>
          <p:cNvPr id="5" name="Picture 2" descr="X Logo, symbol, meaning, history, PNG, brand">
            <a:extLst>
              <a:ext uri="{FF2B5EF4-FFF2-40B4-BE49-F238E27FC236}">
                <a16:creationId xmlns:a16="http://schemas.microsoft.com/office/drawing/2014/main" id="{48AF6FA2-8834-357E-1D03-FD349F8242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6999" y="2959738"/>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913092AA-22D6-7159-F6CA-BC333AC3D5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6946" y="3441220"/>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AE5B888-60BB-914C-C01C-462A4A28A983}"/>
              </a:ext>
            </a:extLst>
          </p:cNvPr>
          <p:cNvPicPr>
            <a:picLocks noChangeAspect="1"/>
          </p:cNvPicPr>
          <p:nvPr/>
        </p:nvPicPr>
        <p:blipFill>
          <a:blip r:embed="rId10"/>
          <a:stretch>
            <a:fillRect/>
          </a:stretch>
        </p:blipFill>
        <p:spPr>
          <a:xfrm>
            <a:off x="3430587" y="2382349"/>
            <a:ext cx="718668" cy="479112"/>
          </a:xfrm>
          <a:prstGeom prst="rect">
            <a:avLst/>
          </a:prstGeom>
        </p:spPr>
      </p:pic>
      <p:pic>
        <p:nvPicPr>
          <p:cNvPr id="9" name="Picture 10" descr="Threads Logo PNG Vector (AI, EPS, PDF, SVG) Free Download">
            <a:extLst>
              <a:ext uri="{FF2B5EF4-FFF2-40B4-BE49-F238E27FC236}">
                <a16:creationId xmlns:a16="http://schemas.microsoft.com/office/drawing/2014/main" id="{61C5BC5E-81E4-5444-BE3D-793A9ADB78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96072" y="4007213"/>
            <a:ext cx="398417" cy="46327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5660760-0298-0F35-E1FA-4B8D1E41E633}"/>
              </a:ext>
            </a:extLst>
          </p:cNvPr>
          <p:cNvGrpSpPr/>
          <p:nvPr/>
        </p:nvGrpSpPr>
        <p:grpSpPr>
          <a:xfrm>
            <a:off x="375697" y="2461315"/>
            <a:ext cx="2514156" cy="2486427"/>
            <a:chOff x="8233410" y="3292695"/>
            <a:chExt cx="1877631" cy="1856922"/>
          </a:xfrm>
        </p:grpSpPr>
        <p:pic>
          <p:nvPicPr>
            <p:cNvPr id="10" name="Picture 9">
              <a:extLst>
                <a:ext uri="{FF2B5EF4-FFF2-40B4-BE49-F238E27FC236}">
                  <a16:creationId xmlns:a16="http://schemas.microsoft.com/office/drawing/2014/main" id="{C67BDF24-17AF-457A-E339-6D0FDBE65ECE}"/>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1" name="Picture 10" descr="Linkedin - Free social media icons">
              <a:extLst>
                <a:ext uri="{FF2B5EF4-FFF2-40B4-BE49-F238E27FC236}">
                  <a16:creationId xmlns:a16="http://schemas.microsoft.com/office/drawing/2014/main" id="{8DCE5671-BA2D-0E75-DF48-6E90FE19EBCE}"/>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7" name="TextBox 16">
            <a:extLst>
              <a:ext uri="{FF2B5EF4-FFF2-40B4-BE49-F238E27FC236}">
                <a16:creationId xmlns:a16="http://schemas.microsoft.com/office/drawing/2014/main" id="{220D1735-6C39-8269-4064-B2635D2C170C}"/>
              </a:ext>
            </a:extLst>
          </p:cNvPr>
          <p:cNvSpPr txBox="1"/>
          <p:nvPr/>
        </p:nvSpPr>
        <p:spPr>
          <a:xfrm>
            <a:off x="438409" y="4875629"/>
            <a:ext cx="2388731" cy="523220"/>
          </a:xfrm>
          <a:prstGeom prst="rect">
            <a:avLst/>
          </a:prstGeom>
          <a:noFill/>
        </p:spPr>
        <p:txBody>
          <a:bodyPr wrap="none" rtlCol="0">
            <a:spAutoFit/>
          </a:bodyPr>
          <a:lstStyle/>
          <a:p>
            <a:r>
              <a:rPr lang="en-US" sz="2800" dirty="0"/>
              <a:t>Asim Munawar</a:t>
            </a:r>
          </a:p>
        </p:txBody>
      </p:sp>
    </p:spTree>
    <p:extLst>
      <p:ext uri="{BB962C8B-B14F-4D97-AF65-F5344CB8AC3E}">
        <p14:creationId xmlns:p14="http://schemas.microsoft.com/office/powerpoint/2010/main" val="3718737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7C0752-C67C-E13C-773B-55B54494486C}"/>
              </a:ext>
            </a:extLst>
          </p:cNvPr>
          <p:cNvSpPr>
            <a:spLocks noGrp="1"/>
          </p:cNvSpPr>
          <p:nvPr>
            <p:ph type="ctrTitle"/>
          </p:nvPr>
        </p:nvSpPr>
        <p:spPr>
          <a:xfrm>
            <a:off x="609600" y="1122363"/>
            <a:ext cx="9144000" cy="1145824"/>
          </a:xfrm>
        </p:spPr>
        <p:txBody>
          <a:bodyPr>
            <a:normAutofit/>
          </a:bodyPr>
          <a:lstStyle/>
          <a:p>
            <a:pPr algn="l"/>
            <a:r>
              <a:rPr lang="en-US" dirty="0"/>
              <a:t>Transformer Architecture</a:t>
            </a:r>
          </a:p>
        </p:txBody>
      </p:sp>
      <p:sp>
        <p:nvSpPr>
          <p:cNvPr id="8" name="TextBox 7">
            <a:extLst>
              <a:ext uri="{FF2B5EF4-FFF2-40B4-BE49-F238E27FC236}">
                <a16:creationId xmlns:a16="http://schemas.microsoft.com/office/drawing/2014/main" id="{61CD9E9C-D3A2-7DEE-0AB7-72D6DF38B20C}"/>
              </a:ext>
            </a:extLst>
          </p:cNvPr>
          <p:cNvSpPr txBox="1"/>
          <p:nvPr/>
        </p:nvSpPr>
        <p:spPr>
          <a:xfrm>
            <a:off x="660857" y="6232247"/>
            <a:ext cx="6098874" cy="523220"/>
          </a:xfrm>
          <a:prstGeom prst="rect">
            <a:avLst/>
          </a:prstGeom>
          <a:noFill/>
        </p:spPr>
        <p:txBody>
          <a:bodyPr wrap="square">
            <a:spAutoFit/>
          </a:bodyPr>
          <a:lstStyle/>
          <a:p>
            <a:r>
              <a:rPr lang="en-US" sz="1400" dirty="0">
                <a:solidFill>
                  <a:schemeClr val="bg1">
                    <a:lumMod val="50000"/>
                  </a:schemeClr>
                </a:solidFill>
              </a:rPr>
              <a:t>Published in 2017</a:t>
            </a:r>
          </a:p>
          <a:p>
            <a:r>
              <a:rPr lang="en-US" sz="1400" dirty="0">
                <a:solidFill>
                  <a:schemeClr val="bg1">
                    <a:lumMod val="50000"/>
                  </a:schemeClr>
                </a:solidFill>
              </a:rPr>
              <a:t>https://</a:t>
            </a:r>
            <a:r>
              <a:rPr lang="en-US" sz="1400" dirty="0" err="1">
                <a:solidFill>
                  <a:schemeClr val="bg1">
                    <a:lumMod val="50000"/>
                  </a:schemeClr>
                </a:solidFill>
              </a:rPr>
              <a:t>arxiv.org</a:t>
            </a:r>
            <a:r>
              <a:rPr lang="en-US" sz="1400" dirty="0">
                <a:solidFill>
                  <a:schemeClr val="bg1">
                    <a:lumMod val="50000"/>
                  </a:schemeClr>
                </a:solidFill>
              </a:rPr>
              <a:t>/abs/1706.03762</a:t>
            </a:r>
          </a:p>
        </p:txBody>
      </p:sp>
      <p:pic>
        <p:nvPicPr>
          <p:cNvPr id="10" name="Picture 9" descr="A close-up of a business card&#10;&#10;Description automatically generated">
            <a:extLst>
              <a:ext uri="{FF2B5EF4-FFF2-40B4-BE49-F238E27FC236}">
                <a16:creationId xmlns:a16="http://schemas.microsoft.com/office/drawing/2014/main" id="{FF8F0ED8-672D-DE25-6ADB-A37D22163852}"/>
              </a:ext>
            </a:extLst>
          </p:cNvPr>
          <p:cNvPicPr>
            <a:picLocks noChangeAspect="1"/>
          </p:cNvPicPr>
          <p:nvPr/>
        </p:nvPicPr>
        <p:blipFill>
          <a:blip r:embed="rId3"/>
          <a:stretch>
            <a:fillRect/>
          </a:stretch>
        </p:blipFill>
        <p:spPr>
          <a:xfrm>
            <a:off x="660857" y="2592078"/>
            <a:ext cx="5587543" cy="34290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551150C-0471-8CDE-8564-0774C3B88C2B}"/>
              </a:ext>
            </a:extLst>
          </p:cNvPr>
          <p:cNvSpPr txBox="1"/>
          <p:nvPr/>
        </p:nvSpPr>
        <p:spPr>
          <a:xfrm>
            <a:off x="7404557" y="2530219"/>
            <a:ext cx="3949243"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chemeClr val="accent1">
                    <a:lumMod val="50000"/>
                  </a:schemeClr>
                </a:solidFill>
              </a:rPr>
              <a:t>Almost all the famous Large Language Models (LLMs) are based on Transformers Architecture</a:t>
            </a:r>
          </a:p>
        </p:txBody>
      </p:sp>
    </p:spTree>
    <p:extLst>
      <p:ext uri="{BB962C8B-B14F-4D97-AF65-F5344CB8AC3E}">
        <p14:creationId xmlns:p14="http://schemas.microsoft.com/office/powerpoint/2010/main" val="193940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84216708-D471-0BD3-8F8A-FFE44FDED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737" y="3809929"/>
            <a:ext cx="6578930" cy="2838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87A9F6A-6C48-B786-37B9-9FE086631D66}"/>
              </a:ext>
            </a:extLst>
          </p:cNvPr>
          <p:cNvSpPr txBox="1"/>
          <p:nvPr/>
        </p:nvSpPr>
        <p:spPr>
          <a:xfrm>
            <a:off x="7677195" y="3429000"/>
            <a:ext cx="2526474" cy="307777"/>
          </a:xfrm>
          <a:prstGeom prst="rect">
            <a:avLst/>
          </a:prstGeom>
          <a:noFill/>
        </p:spPr>
        <p:txBody>
          <a:bodyPr wrap="square">
            <a:spAutoFit/>
          </a:bodyPr>
          <a:lstStyle/>
          <a:p>
            <a:r>
              <a:rPr lang="en-US" sz="1400" b="0" i="1" dirty="0">
                <a:solidFill>
                  <a:srgbClr val="515151"/>
                </a:solidFill>
                <a:effectLst/>
                <a:latin typeface="PT Serif" panose="020A0603040505020204" pitchFamily="18" charset="77"/>
              </a:rPr>
              <a:t>Image source: Xu et al. (2015)</a:t>
            </a:r>
            <a:endParaRPr lang="en-US" sz="1400" dirty="0"/>
          </a:p>
        </p:txBody>
      </p:sp>
      <p:pic>
        <p:nvPicPr>
          <p:cNvPr id="6148" name="Picture 4">
            <a:extLst>
              <a:ext uri="{FF2B5EF4-FFF2-40B4-BE49-F238E27FC236}">
                <a16:creationId xmlns:a16="http://schemas.microsoft.com/office/drawing/2014/main" id="{A5A357D3-971E-A20B-694D-16C1ACA2B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47" y="501650"/>
            <a:ext cx="6869208" cy="28380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45C6D9-4684-FCAD-972D-B82141D5F655}"/>
              </a:ext>
            </a:extLst>
          </p:cNvPr>
          <p:cNvSpPr txBox="1"/>
          <p:nvPr/>
        </p:nvSpPr>
        <p:spPr>
          <a:xfrm>
            <a:off x="262167" y="3210553"/>
            <a:ext cx="2526474" cy="307777"/>
          </a:xfrm>
          <a:prstGeom prst="rect">
            <a:avLst/>
          </a:prstGeom>
          <a:noFill/>
        </p:spPr>
        <p:txBody>
          <a:bodyPr wrap="square">
            <a:spAutoFit/>
          </a:bodyPr>
          <a:lstStyle/>
          <a:p>
            <a:r>
              <a:rPr lang="en-US" sz="1400" b="0" i="1" dirty="0">
                <a:solidFill>
                  <a:srgbClr val="515151"/>
                </a:solidFill>
                <a:effectLst/>
                <a:latin typeface="PT Serif" panose="020A0603040505020204" pitchFamily="18" charset="77"/>
              </a:rPr>
              <a:t>Image source: </a:t>
            </a:r>
            <a:r>
              <a:rPr lang="en-US" sz="1400" b="0" i="1" dirty="0" err="1">
                <a:solidFill>
                  <a:srgbClr val="515151"/>
                </a:solidFill>
                <a:effectLst/>
                <a:latin typeface="PT Serif" panose="020A0603040505020204" pitchFamily="18" charset="77"/>
              </a:rPr>
              <a:t>Uszkoreit</a:t>
            </a:r>
            <a:r>
              <a:rPr lang="en-US" sz="1400" b="0" i="1" dirty="0">
                <a:solidFill>
                  <a:srgbClr val="515151"/>
                </a:solidFill>
                <a:effectLst/>
                <a:latin typeface="PT Serif" panose="020A0603040505020204" pitchFamily="18" charset="77"/>
              </a:rPr>
              <a:t> (2017)</a:t>
            </a:r>
            <a:endParaRPr lang="en-US" sz="1400" dirty="0"/>
          </a:p>
        </p:txBody>
      </p:sp>
      <p:sp>
        <p:nvSpPr>
          <p:cNvPr id="13" name="TextBox 12">
            <a:extLst>
              <a:ext uri="{FF2B5EF4-FFF2-40B4-BE49-F238E27FC236}">
                <a16:creationId xmlns:a16="http://schemas.microsoft.com/office/drawing/2014/main" id="{41CDA316-E17A-8EF8-21CA-5AC6C6BE1239}"/>
              </a:ext>
            </a:extLst>
          </p:cNvPr>
          <p:cNvSpPr txBox="1"/>
          <p:nvPr/>
        </p:nvSpPr>
        <p:spPr>
          <a:xfrm>
            <a:off x="249975" y="3637927"/>
            <a:ext cx="3449943" cy="830997"/>
          </a:xfrm>
          <a:prstGeom prst="rect">
            <a:avLst/>
          </a:prstGeom>
          <a:noFill/>
        </p:spPr>
        <p:txBody>
          <a:bodyPr wrap="square">
            <a:spAutoFit/>
          </a:bodyPr>
          <a:lstStyle/>
          <a:p>
            <a:r>
              <a:rPr lang="en-US" sz="1600" b="0" i="0" dirty="0">
                <a:solidFill>
                  <a:srgbClr val="626262"/>
                </a:solidFill>
                <a:effectLst/>
                <a:latin typeface="Open Sans" panose="020F0502020204030204" pitchFamily="34" charset="0"/>
              </a:rPr>
              <a:t>Encoder </a:t>
            </a:r>
            <a:r>
              <a:rPr lang="en-US" sz="1600" b="1" i="0" dirty="0">
                <a:solidFill>
                  <a:srgbClr val="626262"/>
                </a:solidFill>
                <a:effectLst/>
                <a:latin typeface="Open Sans" panose="020F0502020204030204" pitchFamily="34" charset="0"/>
              </a:rPr>
              <a:t>self-attention</a:t>
            </a:r>
            <a:r>
              <a:rPr lang="en-US" sz="1600" b="0" i="0" dirty="0">
                <a:solidFill>
                  <a:srgbClr val="626262"/>
                </a:solidFill>
                <a:effectLst/>
                <a:latin typeface="Open Sans" panose="020F0502020204030204" pitchFamily="34" charset="0"/>
              </a:rPr>
              <a:t> distribution for the word 'it' in different contexts.</a:t>
            </a:r>
          </a:p>
        </p:txBody>
      </p:sp>
      <p:sp>
        <p:nvSpPr>
          <p:cNvPr id="2" name="Title 1">
            <a:extLst>
              <a:ext uri="{FF2B5EF4-FFF2-40B4-BE49-F238E27FC236}">
                <a16:creationId xmlns:a16="http://schemas.microsoft.com/office/drawing/2014/main" id="{9C955D73-BA0C-5A46-E13B-06FDA034D81B}"/>
              </a:ext>
            </a:extLst>
          </p:cNvPr>
          <p:cNvSpPr>
            <a:spLocks noGrp="1"/>
          </p:cNvSpPr>
          <p:nvPr>
            <p:ph type="title"/>
          </p:nvPr>
        </p:nvSpPr>
        <p:spPr>
          <a:xfrm>
            <a:off x="1191768" y="365125"/>
            <a:ext cx="10515600" cy="859993"/>
          </a:xfrm>
        </p:spPr>
        <p:txBody>
          <a:bodyPr/>
          <a:lstStyle/>
          <a:p>
            <a:pPr algn="r"/>
            <a:r>
              <a:rPr lang="en-US" dirty="0"/>
              <a:t>Attention</a:t>
            </a:r>
          </a:p>
        </p:txBody>
      </p:sp>
      <p:sp>
        <p:nvSpPr>
          <p:cNvPr id="3" name="Content Placeholder 2">
            <a:extLst>
              <a:ext uri="{FF2B5EF4-FFF2-40B4-BE49-F238E27FC236}">
                <a16:creationId xmlns:a16="http://schemas.microsoft.com/office/drawing/2014/main" id="{C2710310-C109-1533-13B4-BBC99F4C6CC1}"/>
              </a:ext>
            </a:extLst>
          </p:cNvPr>
          <p:cNvSpPr>
            <a:spLocks noGrp="1"/>
          </p:cNvSpPr>
          <p:nvPr>
            <p:ph idx="1"/>
          </p:nvPr>
        </p:nvSpPr>
        <p:spPr>
          <a:xfrm>
            <a:off x="7388352" y="1070175"/>
            <a:ext cx="4355592" cy="2106780"/>
          </a:xfrm>
        </p:spPr>
        <p:txBody>
          <a:bodyPr>
            <a:noAutofit/>
          </a:bodyPr>
          <a:lstStyle/>
          <a:p>
            <a:pPr marL="0" indent="0" algn="r">
              <a:buNone/>
            </a:pPr>
            <a:r>
              <a:rPr lang="en-US" sz="2400" dirty="0"/>
              <a:t>The attention allows models to focus on specific parts of input data while making predictions or generating outputs</a:t>
            </a:r>
            <a:endParaRPr lang="en-US" dirty="0"/>
          </a:p>
        </p:txBody>
      </p:sp>
    </p:spTree>
    <p:extLst>
      <p:ext uri="{BB962C8B-B14F-4D97-AF65-F5344CB8AC3E}">
        <p14:creationId xmlns:p14="http://schemas.microsoft.com/office/powerpoint/2010/main" val="373022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CBA72E0E-F761-D514-06DA-3E872D8A380A}"/>
              </a:ext>
            </a:extLst>
          </p:cNvPr>
          <p:cNvSpPr/>
          <p:nvPr/>
        </p:nvSpPr>
        <p:spPr>
          <a:xfrm>
            <a:off x="3996242" y="2548557"/>
            <a:ext cx="4713840" cy="23666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D26DC9-B69E-14FF-4622-ED28C1F1D094}"/>
              </a:ext>
            </a:extLst>
          </p:cNvPr>
          <p:cNvSpPr>
            <a:spLocks noGrp="1"/>
          </p:cNvSpPr>
          <p:nvPr>
            <p:ph type="title"/>
          </p:nvPr>
        </p:nvSpPr>
        <p:spPr/>
        <p:txBody>
          <a:bodyPr/>
          <a:lstStyle/>
          <a:p>
            <a:r>
              <a:rPr lang="en-US" dirty="0"/>
              <a:t>Transformer Architecture</a:t>
            </a:r>
          </a:p>
        </p:txBody>
      </p:sp>
      <p:sp>
        <p:nvSpPr>
          <p:cNvPr id="5" name="Rounded Rectangle 4">
            <a:extLst>
              <a:ext uri="{FF2B5EF4-FFF2-40B4-BE49-F238E27FC236}">
                <a16:creationId xmlns:a16="http://schemas.microsoft.com/office/drawing/2014/main" id="{349194FE-FABA-2122-5F27-638493343E0D}"/>
              </a:ext>
            </a:extLst>
          </p:cNvPr>
          <p:cNvSpPr/>
          <p:nvPr/>
        </p:nvSpPr>
        <p:spPr>
          <a:xfrm>
            <a:off x="4112111" y="3691900"/>
            <a:ext cx="1913467" cy="862095"/>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8" name="Rounded Rectangle 7">
            <a:extLst>
              <a:ext uri="{FF2B5EF4-FFF2-40B4-BE49-F238E27FC236}">
                <a16:creationId xmlns:a16="http://schemas.microsoft.com/office/drawing/2014/main" id="{648FE45A-ABD4-052A-EE8A-2E99FF957179}"/>
              </a:ext>
            </a:extLst>
          </p:cNvPr>
          <p:cNvSpPr/>
          <p:nvPr/>
        </p:nvSpPr>
        <p:spPr>
          <a:xfrm>
            <a:off x="6525683" y="3460920"/>
            <a:ext cx="1913467" cy="130456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9" name="Rounded Rectangle 8">
            <a:extLst>
              <a:ext uri="{FF2B5EF4-FFF2-40B4-BE49-F238E27FC236}">
                <a16:creationId xmlns:a16="http://schemas.microsoft.com/office/drawing/2014/main" id="{44B0DA17-DB40-9A4E-675B-165559CE748D}"/>
              </a:ext>
            </a:extLst>
          </p:cNvPr>
          <p:cNvSpPr/>
          <p:nvPr/>
        </p:nvSpPr>
        <p:spPr>
          <a:xfrm>
            <a:off x="6818540" y="1943644"/>
            <a:ext cx="1330964" cy="38904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 Word</a:t>
            </a:r>
          </a:p>
        </p:txBody>
      </p:sp>
      <p:sp>
        <p:nvSpPr>
          <p:cNvPr id="10" name="Rounded Rectangle 9">
            <a:extLst>
              <a:ext uri="{FF2B5EF4-FFF2-40B4-BE49-F238E27FC236}">
                <a16:creationId xmlns:a16="http://schemas.microsoft.com/office/drawing/2014/main" id="{6596047D-1766-800C-1E9E-0C081D8277C5}"/>
              </a:ext>
            </a:extLst>
          </p:cNvPr>
          <p:cNvSpPr/>
          <p:nvPr/>
        </p:nvSpPr>
        <p:spPr>
          <a:xfrm>
            <a:off x="6816934"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11" name="Rounded Rectangle 10">
            <a:extLst>
              <a:ext uri="{FF2B5EF4-FFF2-40B4-BE49-F238E27FC236}">
                <a16:creationId xmlns:a16="http://schemas.microsoft.com/office/drawing/2014/main" id="{E696DA86-AD01-AC6A-F5E2-1E5C02F2274D}"/>
              </a:ext>
            </a:extLst>
          </p:cNvPr>
          <p:cNvSpPr/>
          <p:nvPr/>
        </p:nvSpPr>
        <p:spPr>
          <a:xfrm>
            <a:off x="4403362"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12" name="Rounded Rectangle 11">
            <a:extLst>
              <a:ext uri="{FF2B5EF4-FFF2-40B4-BE49-F238E27FC236}">
                <a16:creationId xmlns:a16="http://schemas.microsoft.com/office/drawing/2014/main" id="{B6320225-0C4B-0A6C-5C42-81B3F01D7441}"/>
              </a:ext>
            </a:extLst>
          </p:cNvPr>
          <p:cNvSpPr/>
          <p:nvPr/>
        </p:nvSpPr>
        <p:spPr>
          <a:xfrm>
            <a:off x="4403362" y="2649989"/>
            <a:ext cx="1330964" cy="587227"/>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Numeric Encoding</a:t>
            </a:r>
          </a:p>
        </p:txBody>
      </p:sp>
      <p:cxnSp>
        <p:nvCxnSpPr>
          <p:cNvPr id="14" name="Straight Arrow Connector 13">
            <a:extLst>
              <a:ext uri="{FF2B5EF4-FFF2-40B4-BE49-F238E27FC236}">
                <a16:creationId xmlns:a16="http://schemas.microsoft.com/office/drawing/2014/main" id="{33E2EB11-CD82-8898-4924-07A8D2662514}"/>
              </a:ext>
            </a:extLst>
          </p:cNvPr>
          <p:cNvCxnSpPr>
            <a:cxnSpLocks/>
            <a:stCxn id="11" idx="0"/>
            <a:endCxn id="5" idx="2"/>
          </p:cNvCxnSpPr>
          <p:nvPr/>
        </p:nvCxnSpPr>
        <p:spPr>
          <a:xfrm flipV="1">
            <a:off x="5068844" y="4553995"/>
            <a:ext cx="1" cy="63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81B8CB-C3CB-2685-E6F6-47D18B6A6755}"/>
              </a:ext>
            </a:extLst>
          </p:cNvPr>
          <p:cNvCxnSpPr>
            <a:cxnSpLocks/>
            <a:stCxn id="8" idx="0"/>
            <a:endCxn id="9" idx="2"/>
          </p:cNvCxnSpPr>
          <p:nvPr/>
        </p:nvCxnSpPr>
        <p:spPr>
          <a:xfrm flipV="1">
            <a:off x="7482417" y="2332689"/>
            <a:ext cx="1605" cy="1128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139F7B-138E-8941-CEFB-22F9E7B83E99}"/>
              </a:ext>
            </a:extLst>
          </p:cNvPr>
          <p:cNvCxnSpPr>
            <a:cxnSpLocks/>
            <a:stCxn id="10" idx="0"/>
            <a:endCxn id="8" idx="2"/>
          </p:cNvCxnSpPr>
          <p:nvPr/>
        </p:nvCxnSpPr>
        <p:spPr>
          <a:xfrm flipV="1">
            <a:off x="7482416" y="4765482"/>
            <a:ext cx="1" cy="42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038FB9-207C-B37C-E220-F17BCCC011AA}"/>
              </a:ext>
            </a:extLst>
          </p:cNvPr>
          <p:cNvCxnSpPr>
            <a:cxnSpLocks/>
            <a:stCxn id="5" idx="0"/>
            <a:endCxn id="12" idx="2"/>
          </p:cNvCxnSpPr>
          <p:nvPr/>
        </p:nvCxnSpPr>
        <p:spPr>
          <a:xfrm flipH="1" flipV="1">
            <a:off x="5068844" y="3237216"/>
            <a:ext cx="1" cy="45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A114C8-814F-18E1-AF51-12AB12FA599F}"/>
              </a:ext>
            </a:extLst>
          </p:cNvPr>
          <p:cNvSpPr txBox="1"/>
          <p:nvPr/>
        </p:nvSpPr>
        <p:spPr>
          <a:xfrm>
            <a:off x="2965532" y="5704947"/>
            <a:ext cx="2875659" cy="369332"/>
          </a:xfrm>
          <a:prstGeom prst="rect">
            <a:avLst/>
          </a:prstGeom>
          <a:noFill/>
        </p:spPr>
        <p:txBody>
          <a:bodyPr wrap="none" rtlCol="0">
            <a:spAutoFit/>
          </a:bodyPr>
          <a:lstStyle/>
          <a:p>
            <a:r>
              <a:rPr lang="en-US" dirty="0"/>
              <a:t>What is the capital of Japan?</a:t>
            </a:r>
          </a:p>
        </p:txBody>
      </p:sp>
      <p:sp>
        <p:nvSpPr>
          <p:cNvPr id="48" name="TextBox 47">
            <a:extLst>
              <a:ext uri="{FF2B5EF4-FFF2-40B4-BE49-F238E27FC236}">
                <a16:creationId xmlns:a16="http://schemas.microsoft.com/office/drawing/2014/main" id="{49B80484-777F-C864-6759-7A53E2292941}"/>
              </a:ext>
            </a:extLst>
          </p:cNvPr>
          <p:cNvSpPr txBox="1"/>
          <p:nvPr/>
        </p:nvSpPr>
        <p:spPr>
          <a:xfrm>
            <a:off x="6816934" y="5700712"/>
            <a:ext cx="863121" cy="369332"/>
          </a:xfrm>
          <a:prstGeom prst="rect">
            <a:avLst/>
          </a:prstGeom>
          <a:noFill/>
        </p:spPr>
        <p:txBody>
          <a:bodyPr wrap="none" rtlCol="0">
            <a:spAutoFit/>
          </a:bodyPr>
          <a:lstStyle/>
          <a:p>
            <a:r>
              <a:rPr lang="en-US" dirty="0"/>
              <a:t>&lt;Start&gt;</a:t>
            </a:r>
          </a:p>
        </p:txBody>
      </p:sp>
      <p:sp>
        <p:nvSpPr>
          <p:cNvPr id="49" name="TextBox 48">
            <a:extLst>
              <a:ext uri="{FF2B5EF4-FFF2-40B4-BE49-F238E27FC236}">
                <a16:creationId xmlns:a16="http://schemas.microsoft.com/office/drawing/2014/main" id="{A72ECBD3-8A95-9011-A24A-99CCA9E41259}"/>
              </a:ext>
            </a:extLst>
          </p:cNvPr>
          <p:cNvSpPr txBox="1"/>
          <p:nvPr/>
        </p:nvSpPr>
        <p:spPr>
          <a:xfrm>
            <a:off x="7482416" y="1495742"/>
            <a:ext cx="725711" cy="369332"/>
          </a:xfrm>
          <a:prstGeom prst="rect">
            <a:avLst/>
          </a:prstGeom>
          <a:noFill/>
        </p:spPr>
        <p:txBody>
          <a:bodyPr wrap="none" rtlCol="0">
            <a:spAutoFit/>
          </a:bodyPr>
          <a:lstStyle/>
          <a:p>
            <a:r>
              <a:rPr lang="en-US" dirty="0"/>
              <a:t>Tokyo</a:t>
            </a:r>
          </a:p>
        </p:txBody>
      </p:sp>
      <p:cxnSp>
        <p:nvCxnSpPr>
          <p:cNvPr id="56" name="Elbow Connector 55">
            <a:extLst>
              <a:ext uri="{FF2B5EF4-FFF2-40B4-BE49-F238E27FC236}">
                <a16:creationId xmlns:a16="http://schemas.microsoft.com/office/drawing/2014/main" id="{7708EC0E-16E4-628B-874C-131851B98DCB}"/>
              </a:ext>
            </a:extLst>
          </p:cNvPr>
          <p:cNvCxnSpPr>
            <a:stCxn id="12" idx="3"/>
            <a:endCxn id="8" idx="1"/>
          </p:cNvCxnSpPr>
          <p:nvPr/>
        </p:nvCxnSpPr>
        <p:spPr>
          <a:xfrm>
            <a:off x="5734326" y="2943603"/>
            <a:ext cx="791357" cy="1169598"/>
          </a:xfrm>
          <a:prstGeom prst="bentConnector3">
            <a:avLst>
              <a:gd name="adj1" fmla="val 6093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28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A675DC6-4D6C-ADB4-EF70-DEE647210D42}"/>
              </a:ext>
            </a:extLst>
          </p:cNvPr>
          <p:cNvSpPr/>
          <p:nvPr/>
        </p:nvSpPr>
        <p:spPr>
          <a:xfrm>
            <a:off x="7322372" y="2548557"/>
            <a:ext cx="4713840" cy="23666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ECF9EAE-4C16-F0F1-553C-3877C3BBDD9F}"/>
              </a:ext>
            </a:extLst>
          </p:cNvPr>
          <p:cNvSpPr/>
          <p:nvPr/>
        </p:nvSpPr>
        <p:spPr>
          <a:xfrm>
            <a:off x="7438241" y="3691900"/>
            <a:ext cx="1913467" cy="862095"/>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a:t>
            </a:r>
          </a:p>
        </p:txBody>
      </p:sp>
      <p:sp>
        <p:nvSpPr>
          <p:cNvPr id="39" name="Rounded Rectangle 38">
            <a:extLst>
              <a:ext uri="{FF2B5EF4-FFF2-40B4-BE49-F238E27FC236}">
                <a16:creationId xmlns:a16="http://schemas.microsoft.com/office/drawing/2014/main" id="{884FAD42-BCB4-3253-8B16-9D0FFD590CAD}"/>
              </a:ext>
            </a:extLst>
          </p:cNvPr>
          <p:cNvSpPr/>
          <p:nvPr/>
        </p:nvSpPr>
        <p:spPr>
          <a:xfrm>
            <a:off x="9851813" y="3460920"/>
            <a:ext cx="1913467" cy="1304562"/>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Decoder</a:t>
            </a:r>
          </a:p>
        </p:txBody>
      </p:sp>
      <p:sp>
        <p:nvSpPr>
          <p:cNvPr id="40" name="Rounded Rectangle 39">
            <a:extLst>
              <a:ext uri="{FF2B5EF4-FFF2-40B4-BE49-F238E27FC236}">
                <a16:creationId xmlns:a16="http://schemas.microsoft.com/office/drawing/2014/main" id="{DA0A7050-EADE-37A6-6FDE-24C89E6BB94F}"/>
              </a:ext>
            </a:extLst>
          </p:cNvPr>
          <p:cNvSpPr/>
          <p:nvPr/>
        </p:nvSpPr>
        <p:spPr>
          <a:xfrm>
            <a:off x="10144670" y="1943644"/>
            <a:ext cx="1330964" cy="38904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 Word</a:t>
            </a:r>
          </a:p>
        </p:txBody>
      </p:sp>
      <p:sp>
        <p:nvSpPr>
          <p:cNvPr id="41" name="Rounded Rectangle 40">
            <a:extLst>
              <a:ext uri="{FF2B5EF4-FFF2-40B4-BE49-F238E27FC236}">
                <a16:creationId xmlns:a16="http://schemas.microsoft.com/office/drawing/2014/main" id="{CFF48C65-59B8-79C5-BC5D-259DD96A445F}"/>
              </a:ext>
            </a:extLst>
          </p:cNvPr>
          <p:cNvSpPr/>
          <p:nvPr/>
        </p:nvSpPr>
        <p:spPr>
          <a:xfrm>
            <a:off x="10143064"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a:t>
            </a:r>
          </a:p>
        </p:txBody>
      </p:sp>
      <p:sp>
        <p:nvSpPr>
          <p:cNvPr id="42" name="Rounded Rectangle 41">
            <a:extLst>
              <a:ext uri="{FF2B5EF4-FFF2-40B4-BE49-F238E27FC236}">
                <a16:creationId xmlns:a16="http://schemas.microsoft.com/office/drawing/2014/main" id="{FDFD15BD-25B2-65B5-8C56-E470C1E9965A}"/>
              </a:ext>
            </a:extLst>
          </p:cNvPr>
          <p:cNvSpPr/>
          <p:nvPr/>
        </p:nvSpPr>
        <p:spPr>
          <a:xfrm>
            <a:off x="7729492" y="5188575"/>
            <a:ext cx="1330964" cy="402355"/>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a:t>
            </a:r>
          </a:p>
        </p:txBody>
      </p:sp>
      <p:sp>
        <p:nvSpPr>
          <p:cNvPr id="43" name="Rounded Rectangle 42">
            <a:extLst>
              <a:ext uri="{FF2B5EF4-FFF2-40B4-BE49-F238E27FC236}">
                <a16:creationId xmlns:a16="http://schemas.microsoft.com/office/drawing/2014/main" id="{979EBDFA-CA23-EB80-401B-CCA0783E551C}"/>
              </a:ext>
            </a:extLst>
          </p:cNvPr>
          <p:cNvSpPr/>
          <p:nvPr/>
        </p:nvSpPr>
        <p:spPr>
          <a:xfrm>
            <a:off x="7729492" y="2649989"/>
            <a:ext cx="1330964" cy="587227"/>
          </a:xfrm>
          <a:prstGeom prst="roundRect">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Numeric Encoding</a:t>
            </a:r>
          </a:p>
        </p:txBody>
      </p:sp>
      <p:cxnSp>
        <p:nvCxnSpPr>
          <p:cNvPr id="44" name="Straight Arrow Connector 43">
            <a:extLst>
              <a:ext uri="{FF2B5EF4-FFF2-40B4-BE49-F238E27FC236}">
                <a16:creationId xmlns:a16="http://schemas.microsoft.com/office/drawing/2014/main" id="{DD9557E6-ED37-B391-919C-9ED65240C3AE}"/>
              </a:ext>
            </a:extLst>
          </p:cNvPr>
          <p:cNvCxnSpPr>
            <a:cxnSpLocks/>
            <a:stCxn id="42" idx="0"/>
            <a:endCxn id="38" idx="2"/>
          </p:cNvCxnSpPr>
          <p:nvPr/>
        </p:nvCxnSpPr>
        <p:spPr>
          <a:xfrm flipV="1">
            <a:off x="8394974" y="4553995"/>
            <a:ext cx="1" cy="634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353B815-5C5B-5DBF-F6E7-148865E18CCD}"/>
              </a:ext>
            </a:extLst>
          </p:cNvPr>
          <p:cNvCxnSpPr>
            <a:cxnSpLocks/>
            <a:stCxn id="39" idx="0"/>
            <a:endCxn id="40" idx="2"/>
          </p:cNvCxnSpPr>
          <p:nvPr/>
        </p:nvCxnSpPr>
        <p:spPr>
          <a:xfrm flipV="1">
            <a:off x="10808547" y="2332689"/>
            <a:ext cx="1605" cy="1128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1C439A-409E-398D-BA0A-B271D3966719}"/>
              </a:ext>
            </a:extLst>
          </p:cNvPr>
          <p:cNvCxnSpPr>
            <a:cxnSpLocks/>
            <a:stCxn id="41" idx="0"/>
            <a:endCxn id="39" idx="2"/>
          </p:cNvCxnSpPr>
          <p:nvPr/>
        </p:nvCxnSpPr>
        <p:spPr>
          <a:xfrm flipV="1">
            <a:off x="10808546" y="4765482"/>
            <a:ext cx="1" cy="423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DE09EDF-9F8B-2F5F-36DD-97F36FF3A5B0}"/>
              </a:ext>
            </a:extLst>
          </p:cNvPr>
          <p:cNvCxnSpPr>
            <a:cxnSpLocks/>
            <a:stCxn id="38" idx="0"/>
            <a:endCxn id="43" idx="2"/>
          </p:cNvCxnSpPr>
          <p:nvPr/>
        </p:nvCxnSpPr>
        <p:spPr>
          <a:xfrm flipH="1" flipV="1">
            <a:off x="8394974" y="3237216"/>
            <a:ext cx="1" cy="45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3C62DAC-4B4E-B85C-1415-6395234550B6}"/>
              </a:ext>
            </a:extLst>
          </p:cNvPr>
          <p:cNvSpPr txBox="1"/>
          <p:nvPr/>
        </p:nvSpPr>
        <p:spPr>
          <a:xfrm>
            <a:off x="6291662" y="5704947"/>
            <a:ext cx="2875659" cy="369332"/>
          </a:xfrm>
          <a:prstGeom prst="rect">
            <a:avLst/>
          </a:prstGeom>
          <a:noFill/>
        </p:spPr>
        <p:txBody>
          <a:bodyPr wrap="none" rtlCol="0">
            <a:spAutoFit/>
          </a:bodyPr>
          <a:lstStyle/>
          <a:p>
            <a:r>
              <a:rPr lang="en-US" dirty="0"/>
              <a:t>What is the capital of Japan?</a:t>
            </a:r>
          </a:p>
        </p:txBody>
      </p:sp>
      <p:sp>
        <p:nvSpPr>
          <p:cNvPr id="50" name="TextBox 49">
            <a:extLst>
              <a:ext uri="{FF2B5EF4-FFF2-40B4-BE49-F238E27FC236}">
                <a16:creationId xmlns:a16="http://schemas.microsoft.com/office/drawing/2014/main" id="{B45569C6-B3AC-43D7-9DCD-56ECEB40C657}"/>
              </a:ext>
            </a:extLst>
          </p:cNvPr>
          <p:cNvSpPr txBox="1"/>
          <p:nvPr/>
        </p:nvSpPr>
        <p:spPr>
          <a:xfrm>
            <a:off x="10143064" y="5700712"/>
            <a:ext cx="863121" cy="369332"/>
          </a:xfrm>
          <a:prstGeom prst="rect">
            <a:avLst/>
          </a:prstGeom>
          <a:noFill/>
        </p:spPr>
        <p:txBody>
          <a:bodyPr wrap="none" rtlCol="0">
            <a:spAutoFit/>
          </a:bodyPr>
          <a:lstStyle/>
          <a:p>
            <a:r>
              <a:rPr lang="en-US" dirty="0"/>
              <a:t>&lt;Start&gt;</a:t>
            </a:r>
          </a:p>
        </p:txBody>
      </p:sp>
      <p:sp>
        <p:nvSpPr>
          <p:cNvPr id="51" name="TextBox 50">
            <a:extLst>
              <a:ext uri="{FF2B5EF4-FFF2-40B4-BE49-F238E27FC236}">
                <a16:creationId xmlns:a16="http://schemas.microsoft.com/office/drawing/2014/main" id="{2323F5CA-0208-CA44-F7D5-C19824FCCB96}"/>
              </a:ext>
            </a:extLst>
          </p:cNvPr>
          <p:cNvSpPr txBox="1"/>
          <p:nvPr/>
        </p:nvSpPr>
        <p:spPr>
          <a:xfrm>
            <a:off x="10808546" y="1495742"/>
            <a:ext cx="725711" cy="369332"/>
          </a:xfrm>
          <a:prstGeom prst="rect">
            <a:avLst/>
          </a:prstGeom>
          <a:noFill/>
        </p:spPr>
        <p:txBody>
          <a:bodyPr wrap="none" rtlCol="0">
            <a:spAutoFit/>
          </a:bodyPr>
          <a:lstStyle/>
          <a:p>
            <a:r>
              <a:rPr lang="en-US" dirty="0"/>
              <a:t>Tokyo</a:t>
            </a:r>
          </a:p>
        </p:txBody>
      </p:sp>
      <p:sp>
        <p:nvSpPr>
          <p:cNvPr id="2" name="Title 1">
            <a:extLst>
              <a:ext uri="{FF2B5EF4-FFF2-40B4-BE49-F238E27FC236}">
                <a16:creationId xmlns:a16="http://schemas.microsoft.com/office/drawing/2014/main" id="{02D26DC9-B69E-14FF-4622-ED28C1F1D094}"/>
              </a:ext>
            </a:extLst>
          </p:cNvPr>
          <p:cNvSpPr>
            <a:spLocks noGrp="1"/>
          </p:cNvSpPr>
          <p:nvPr>
            <p:ph type="title"/>
          </p:nvPr>
        </p:nvSpPr>
        <p:spPr/>
        <p:txBody>
          <a:bodyPr/>
          <a:lstStyle/>
          <a:p>
            <a:r>
              <a:rPr lang="en-US" dirty="0"/>
              <a:t>Self Attention</a:t>
            </a:r>
          </a:p>
        </p:txBody>
      </p:sp>
      <p:pic>
        <p:nvPicPr>
          <p:cNvPr id="6" name="Picture 5" descr="A diagram of software components&#10;&#10;Description automatically generated">
            <a:extLst>
              <a:ext uri="{FF2B5EF4-FFF2-40B4-BE49-F238E27FC236}">
                <a16:creationId xmlns:a16="http://schemas.microsoft.com/office/drawing/2014/main" id="{2AF68F67-69CF-3967-BE30-CF363B348E58}"/>
              </a:ext>
            </a:extLst>
          </p:cNvPr>
          <p:cNvPicPr>
            <a:picLocks noChangeAspect="1"/>
          </p:cNvPicPr>
          <p:nvPr/>
        </p:nvPicPr>
        <p:blipFill rotWithShape="1">
          <a:blip r:embed="rId3"/>
          <a:srcRect l="19991" t="14119"/>
          <a:stretch/>
        </p:blipFill>
        <p:spPr>
          <a:xfrm>
            <a:off x="591914" y="1909990"/>
            <a:ext cx="2262308" cy="3079851"/>
          </a:xfrm>
          <a:prstGeom prst="rect">
            <a:avLst/>
          </a:prstGeom>
        </p:spPr>
      </p:pic>
      <p:grpSp>
        <p:nvGrpSpPr>
          <p:cNvPr id="53" name="Group 52">
            <a:extLst>
              <a:ext uri="{FF2B5EF4-FFF2-40B4-BE49-F238E27FC236}">
                <a16:creationId xmlns:a16="http://schemas.microsoft.com/office/drawing/2014/main" id="{03E5A674-628B-0B23-EFC0-F1E29AF3E26B}"/>
              </a:ext>
            </a:extLst>
          </p:cNvPr>
          <p:cNvGrpSpPr/>
          <p:nvPr/>
        </p:nvGrpSpPr>
        <p:grpSpPr>
          <a:xfrm>
            <a:off x="266391" y="4915820"/>
            <a:ext cx="2587831" cy="1432658"/>
            <a:chOff x="266391" y="4915820"/>
            <a:chExt cx="2587831" cy="1432658"/>
          </a:xfrm>
        </p:grpSpPr>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DC14848-BB66-F696-2E3B-058B840E86D0}"/>
                    </a:ext>
                  </a:extLst>
                </p:cNvPr>
                <p:cNvSpPr/>
                <p:nvPr/>
              </p:nvSpPr>
              <p:spPr>
                <a:xfrm>
                  <a:off x="266391" y="5954798"/>
                  <a:ext cx="2587831"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Embeddings (</a:t>
                  </a:r>
                  <a14:m>
                    <m:oMath xmlns:m="http://schemas.openxmlformats.org/officeDocument/2006/math">
                      <m:r>
                        <a:rPr lang="en-US" i="1" dirty="0" smtClean="0">
                          <a:solidFill>
                            <a:schemeClr val="tx1"/>
                          </a:solidFill>
                          <a:latin typeface="Cambria Math" panose="02040503050406030204" pitchFamily="18" charset="0"/>
                        </a:rPr>
                        <m:t>𝑥</m:t>
                      </m:r>
                    </m:oMath>
                  </a14:m>
                  <a:r>
                    <a:rPr lang="en-US" dirty="0">
                      <a:solidFill>
                        <a:schemeClr val="tx1"/>
                      </a:solidFill>
                    </a:rPr>
                    <a:t>)</a:t>
                  </a:r>
                </a:p>
              </p:txBody>
            </p:sp>
          </mc:Choice>
          <mc:Fallback xmlns="">
            <p:sp>
              <p:nvSpPr>
                <p:cNvPr id="26" name="Rectangle 25">
                  <a:extLst>
                    <a:ext uri="{FF2B5EF4-FFF2-40B4-BE49-F238E27FC236}">
                      <a16:creationId xmlns:a16="http://schemas.microsoft.com/office/drawing/2014/main" id="{CDC14848-BB66-F696-2E3B-058B840E86D0}"/>
                    </a:ext>
                  </a:extLst>
                </p:cNvPr>
                <p:cNvSpPr>
                  <a:spLocks noRot="1" noChangeAspect="1" noMove="1" noResize="1" noEditPoints="1" noAdjustHandles="1" noChangeArrowheads="1" noChangeShapeType="1" noTextEdit="1"/>
                </p:cNvSpPr>
                <p:nvPr/>
              </p:nvSpPr>
              <p:spPr>
                <a:xfrm>
                  <a:off x="266391" y="5954798"/>
                  <a:ext cx="2587831" cy="393680"/>
                </a:xfrm>
                <a:prstGeom prst="rect">
                  <a:avLst/>
                </a:prstGeom>
                <a:blipFill>
                  <a:blip r:embed="rId4"/>
                  <a:stretch>
                    <a:fillRect b="-14706"/>
                  </a:stretch>
                </a:blipFill>
                <a:ln w="28575">
                  <a:solidFill>
                    <a:schemeClr val="tx1"/>
                  </a:solidFill>
                </a:ln>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4BEBDF5-2F78-9B4B-DD82-7AF127D724EC}"/>
                </a:ext>
              </a:extLst>
            </p:cNvPr>
            <p:cNvGrpSpPr/>
            <p:nvPr/>
          </p:nvGrpSpPr>
          <p:grpSpPr>
            <a:xfrm>
              <a:off x="266391" y="4915820"/>
              <a:ext cx="2587831" cy="1038978"/>
              <a:chOff x="1077921" y="4830476"/>
              <a:chExt cx="2587831" cy="1038978"/>
            </a:xfrm>
          </p:grpSpPr>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622C87B-403B-813D-AB11-50DDD11AAA8B}"/>
                      </a:ext>
                    </a:extLst>
                  </p:cNvPr>
                  <p:cNvSpPr/>
                  <p:nvPr/>
                </p:nvSpPr>
                <p:spPr>
                  <a:xfrm>
                    <a:off x="1077921" y="5190135"/>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𝑄</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6622C87B-403B-813D-AB11-50DDD11AAA8B}"/>
                      </a:ext>
                    </a:extLst>
                  </p:cNvPr>
                  <p:cNvSpPr>
                    <a:spLocks noRot="1" noChangeAspect="1" noMove="1" noResize="1" noEditPoints="1" noAdjustHandles="1" noChangeArrowheads="1" noChangeShapeType="1" noTextEdit="1"/>
                  </p:cNvSpPr>
                  <p:nvPr/>
                </p:nvSpPr>
                <p:spPr>
                  <a:xfrm>
                    <a:off x="1077921" y="5190135"/>
                    <a:ext cx="651046" cy="393680"/>
                  </a:xfrm>
                  <a:prstGeom prst="rect">
                    <a:avLst/>
                  </a:prstGeom>
                  <a:blipFill>
                    <a:blip r:embed="rId5"/>
                    <a:stretch>
                      <a:fillRect b="-2941"/>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1A6C284-C7F4-050D-72A6-3B59E2861B91}"/>
                      </a:ext>
                    </a:extLst>
                  </p:cNvPr>
                  <p:cNvSpPr/>
                  <p:nvPr/>
                </p:nvSpPr>
                <p:spPr>
                  <a:xfrm>
                    <a:off x="2066363" y="5184242"/>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𝐾</m:t>
                              </m:r>
                            </m:sub>
                          </m:sSub>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81A6C284-C7F4-050D-72A6-3B59E2861B91}"/>
                      </a:ext>
                    </a:extLst>
                  </p:cNvPr>
                  <p:cNvSpPr>
                    <a:spLocks noRot="1" noChangeAspect="1" noMove="1" noResize="1" noEditPoints="1" noAdjustHandles="1" noChangeArrowheads="1" noChangeShapeType="1" noTextEdit="1"/>
                  </p:cNvSpPr>
                  <p:nvPr/>
                </p:nvSpPr>
                <p:spPr>
                  <a:xfrm>
                    <a:off x="2066363" y="5184242"/>
                    <a:ext cx="651046" cy="393680"/>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61F688A-8403-F1EC-2F5A-989C0DDF3FFE}"/>
                      </a:ext>
                    </a:extLst>
                  </p:cNvPr>
                  <p:cNvSpPr/>
                  <p:nvPr/>
                </p:nvSpPr>
                <p:spPr>
                  <a:xfrm>
                    <a:off x="3014706" y="5196029"/>
                    <a:ext cx="651046" cy="393680"/>
                  </a:xfrm>
                  <a:prstGeom prst="rect">
                    <a:avLst/>
                  </a:prstGeom>
                  <a:solidFill>
                    <a:schemeClr val="accent2">
                      <a:lumMod val="40000"/>
                      <a:lumOff val="6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𝑊</m:t>
                              </m:r>
                            </m:e>
                            <m:sub>
                              <m:r>
                                <a:rPr lang="en-US" b="0" i="1" smtClean="0">
                                  <a:solidFill>
                                    <a:schemeClr val="tx1"/>
                                  </a:solidFill>
                                  <a:latin typeface="Cambria Math" panose="02040503050406030204" pitchFamily="18" charset="0"/>
                                </a:rPr>
                                <m:t>𝑣</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A61F688A-8403-F1EC-2F5A-989C0DDF3FFE}"/>
                      </a:ext>
                    </a:extLst>
                  </p:cNvPr>
                  <p:cNvSpPr>
                    <a:spLocks noRot="1" noChangeAspect="1" noMove="1" noResize="1" noEditPoints="1" noAdjustHandles="1" noChangeArrowheads="1" noChangeShapeType="1" noTextEdit="1"/>
                  </p:cNvSpPr>
                  <p:nvPr/>
                </p:nvSpPr>
                <p:spPr>
                  <a:xfrm>
                    <a:off x="3014706" y="5196029"/>
                    <a:ext cx="651046" cy="393680"/>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AF0F3E5-6C01-B50A-0A72-D71DD6AAE578}"/>
                  </a:ext>
                </a:extLst>
              </p:cNvPr>
              <p:cNvCxnSpPr>
                <a:cxnSpLocks/>
              </p:cNvCxnSpPr>
              <p:nvPr/>
            </p:nvCxnSpPr>
            <p:spPr>
              <a:xfrm flipV="1">
                <a:off x="1403444"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1" name="Straight Arrow Connector 30">
                <a:extLst>
                  <a:ext uri="{FF2B5EF4-FFF2-40B4-BE49-F238E27FC236}">
                    <a16:creationId xmlns:a16="http://schemas.microsoft.com/office/drawing/2014/main" id="{E8007A57-E5DD-A391-0B91-B061AEDA3A8D}"/>
                  </a:ext>
                </a:extLst>
              </p:cNvPr>
              <p:cNvCxnSpPr>
                <a:cxnSpLocks/>
              </p:cNvCxnSpPr>
              <p:nvPr/>
            </p:nvCxnSpPr>
            <p:spPr>
              <a:xfrm flipV="1">
                <a:off x="2371836"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4D955279-5DC8-C5CE-7E94-E822081D3657}"/>
                  </a:ext>
                </a:extLst>
              </p:cNvPr>
              <p:cNvCxnSpPr>
                <a:cxnSpLocks/>
              </p:cNvCxnSpPr>
              <p:nvPr/>
            </p:nvCxnSpPr>
            <p:spPr>
              <a:xfrm flipV="1">
                <a:off x="3340229" y="5583815"/>
                <a:ext cx="0" cy="285639"/>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Arrow Connector 32">
                <a:extLst>
                  <a:ext uri="{FF2B5EF4-FFF2-40B4-BE49-F238E27FC236}">
                    <a16:creationId xmlns:a16="http://schemas.microsoft.com/office/drawing/2014/main" id="{7BCF2CF2-9A6E-F614-EB68-428E32CA02A4}"/>
                  </a:ext>
                </a:extLst>
              </p:cNvPr>
              <p:cNvCxnSpPr>
                <a:cxnSpLocks/>
              </p:cNvCxnSpPr>
              <p:nvPr/>
            </p:nvCxnSpPr>
            <p:spPr>
              <a:xfrm flipV="1">
                <a:off x="1403444" y="4830476"/>
                <a:ext cx="325523"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Arrow Connector 33">
                <a:extLst>
                  <a:ext uri="{FF2B5EF4-FFF2-40B4-BE49-F238E27FC236}">
                    <a16:creationId xmlns:a16="http://schemas.microsoft.com/office/drawing/2014/main" id="{E9B1B60A-3D21-4200-02E9-9311497857C4}"/>
                  </a:ext>
                </a:extLst>
              </p:cNvPr>
              <p:cNvCxnSpPr>
                <a:cxnSpLocks/>
              </p:cNvCxnSpPr>
              <p:nvPr/>
            </p:nvCxnSpPr>
            <p:spPr>
              <a:xfrm flipV="1">
                <a:off x="2371836" y="4830476"/>
                <a:ext cx="0"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4DB3A3BB-7499-E8A9-BA2A-4A4C8FD6AD15}"/>
                  </a:ext>
                </a:extLst>
              </p:cNvPr>
              <p:cNvCxnSpPr>
                <a:cxnSpLocks/>
              </p:cNvCxnSpPr>
              <p:nvPr/>
            </p:nvCxnSpPr>
            <p:spPr>
              <a:xfrm flipH="1" flipV="1">
                <a:off x="3014706" y="4830476"/>
                <a:ext cx="325523" cy="353766"/>
              </a:xfrm>
              <a:prstGeom prst="straightConnector1">
                <a:avLst/>
              </a:prstGeom>
              <a:solidFill>
                <a:schemeClr val="accent2">
                  <a:lumMod val="40000"/>
                  <a:lumOff val="60000"/>
                </a:schemeClr>
              </a:solidFill>
              <a:ln w="28575">
                <a:solidFill>
                  <a:schemeClr val="tx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grpSp>
      </p:grpSp>
      <p:sp>
        <p:nvSpPr>
          <p:cNvPr id="3" name="Content Placeholder 2">
            <a:extLst>
              <a:ext uri="{FF2B5EF4-FFF2-40B4-BE49-F238E27FC236}">
                <a16:creationId xmlns:a16="http://schemas.microsoft.com/office/drawing/2014/main" id="{47A6A2A1-4004-0A3D-9EC1-79C160C1A957}"/>
              </a:ext>
            </a:extLst>
          </p:cNvPr>
          <p:cNvSpPr>
            <a:spLocks noGrp="1"/>
          </p:cNvSpPr>
          <p:nvPr>
            <p:ph idx="1"/>
          </p:nvPr>
        </p:nvSpPr>
        <p:spPr>
          <a:xfrm>
            <a:off x="2198372" y="2353007"/>
            <a:ext cx="3965975" cy="4003343"/>
          </a:xfrm>
        </p:spPr>
        <p:txBody>
          <a:bodyPr>
            <a:normAutofit/>
          </a:bodyPr>
          <a:lstStyle/>
          <a:p>
            <a:pPr marL="0" indent="0">
              <a:buNone/>
            </a:pPr>
            <a:r>
              <a:rPr lang="en-US" b="1" dirty="0"/>
              <a:t>Intuitive explanation</a:t>
            </a:r>
            <a:endParaRPr lang="en-US" sz="2000" b="1" dirty="0"/>
          </a:p>
          <a:p>
            <a:r>
              <a:rPr lang="en-US" sz="2000" b="1" dirty="0" err="1"/>
              <a:t>Q:Query</a:t>
            </a:r>
            <a:r>
              <a:rPr lang="en-US" sz="2000" dirty="0"/>
              <a:t> is the query/question (e.g., what is the full name?)</a:t>
            </a:r>
          </a:p>
          <a:p>
            <a:r>
              <a:rPr lang="en-US" sz="2000" b="1" dirty="0" err="1"/>
              <a:t>K:Key</a:t>
            </a:r>
            <a:r>
              <a:rPr lang="en-US" sz="2000" b="1" dirty="0"/>
              <a:t> </a:t>
            </a:r>
            <a:r>
              <a:rPr lang="en-US" sz="2000" dirty="0"/>
              <a:t>is the label (e.g., name field in a form)</a:t>
            </a:r>
          </a:p>
          <a:p>
            <a:r>
              <a:rPr lang="en-US" sz="2000" b="1" dirty="0" err="1"/>
              <a:t>V:Value</a:t>
            </a:r>
            <a:r>
              <a:rPr lang="en-US" sz="2000" b="1" dirty="0"/>
              <a:t> </a:t>
            </a:r>
            <a:r>
              <a:rPr lang="en-US" sz="2000" dirty="0"/>
              <a:t>is the actual string under the label (e.g., Asim Munawar)</a:t>
            </a:r>
          </a:p>
        </p:txBody>
      </p:sp>
      <p:cxnSp>
        <p:nvCxnSpPr>
          <p:cNvPr id="21" name="Straight Connector 20">
            <a:extLst>
              <a:ext uri="{FF2B5EF4-FFF2-40B4-BE49-F238E27FC236}">
                <a16:creationId xmlns:a16="http://schemas.microsoft.com/office/drawing/2014/main" id="{DC4795D8-467C-917B-C149-4C3FDB131C3D}"/>
              </a:ext>
            </a:extLst>
          </p:cNvPr>
          <p:cNvCxnSpPr/>
          <p:nvPr/>
        </p:nvCxnSpPr>
        <p:spPr>
          <a:xfrm flipH="1" flipV="1">
            <a:off x="5600700" y="2217420"/>
            <a:ext cx="1848971" cy="1474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863EF2-3537-8F26-B167-E71CF87A9959}"/>
              </a:ext>
            </a:extLst>
          </p:cNvPr>
          <p:cNvCxnSpPr>
            <a:cxnSpLocks/>
          </p:cNvCxnSpPr>
          <p:nvPr/>
        </p:nvCxnSpPr>
        <p:spPr>
          <a:xfrm flipH="1">
            <a:off x="5852160" y="4553995"/>
            <a:ext cx="1586081" cy="103693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4" name="Table 53">
            <a:extLst>
              <a:ext uri="{FF2B5EF4-FFF2-40B4-BE49-F238E27FC236}">
                <a16:creationId xmlns:a16="http://schemas.microsoft.com/office/drawing/2014/main" id="{3C9055BD-58F1-C4DF-0D6B-E818D4D2C116}"/>
              </a:ext>
            </a:extLst>
          </p:cNvPr>
          <p:cNvGraphicFramePr>
            <a:graphicFrameLocks noGrp="1"/>
          </p:cNvGraphicFramePr>
          <p:nvPr>
            <p:extLst>
              <p:ext uri="{D42A27DB-BD31-4B8C-83A1-F6EECF244321}">
                <p14:modId xmlns:p14="http://schemas.microsoft.com/office/powerpoint/2010/main" val="3941640083"/>
              </p:ext>
            </p:extLst>
          </p:nvPr>
        </p:nvGraphicFramePr>
        <p:xfrm>
          <a:off x="3097101" y="1201613"/>
          <a:ext cx="2312199" cy="1066800"/>
        </p:xfrm>
        <a:graphic>
          <a:graphicData uri="http://schemas.openxmlformats.org/drawingml/2006/table">
            <a:tbl>
              <a:tblPr firstRow="1" bandRow="1">
                <a:tableStyleId>{F5AB1C69-6EDB-4FF4-983F-18BD219EF322}</a:tableStyleId>
              </a:tblPr>
              <a:tblGrid>
                <a:gridCol w="940661">
                  <a:extLst>
                    <a:ext uri="{9D8B030D-6E8A-4147-A177-3AD203B41FA5}">
                      <a16:colId xmlns:a16="http://schemas.microsoft.com/office/drawing/2014/main" val="3244595638"/>
                    </a:ext>
                  </a:extLst>
                </a:gridCol>
                <a:gridCol w="1371538">
                  <a:extLst>
                    <a:ext uri="{9D8B030D-6E8A-4147-A177-3AD203B41FA5}">
                      <a16:colId xmlns:a16="http://schemas.microsoft.com/office/drawing/2014/main" val="2883899757"/>
                    </a:ext>
                  </a:extLst>
                </a:gridCol>
              </a:tblGrid>
              <a:tr h="0">
                <a:tc>
                  <a:txBody>
                    <a:bodyPr/>
                    <a:lstStyle/>
                    <a:p>
                      <a:r>
                        <a:rPr lang="en-US" sz="1400" dirty="0"/>
                        <a:t>Key</a:t>
                      </a:r>
                    </a:p>
                  </a:txBody>
                  <a:tcPr marR="0" marT="0" marB="0"/>
                </a:tc>
                <a:tc>
                  <a:txBody>
                    <a:bodyPr/>
                    <a:lstStyle/>
                    <a:p>
                      <a:r>
                        <a:rPr lang="en-US" sz="1400" dirty="0"/>
                        <a:t>Value</a:t>
                      </a:r>
                    </a:p>
                  </a:txBody>
                  <a:tcPr marR="0" marT="0" marB="0"/>
                </a:tc>
                <a:extLst>
                  <a:ext uri="{0D108BD9-81ED-4DB2-BD59-A6C34878D82A}">
                    <a16:rowId xmlns:a16="http://schemas.microsoft.com/office/drawing/2014/main" val="775333401"/>
                  </a:ext>
                </a:extLst>
              </a:tr>
              <a:tr h="0">
                <a:tc>
                  <a:txBody>
                    <a:bodyPr/>
                    <a:lstStyle/>
                    <a:p>
                      <a:r>
                        <a:rPr lang="en-US" sz="1400" dirty="0"/>
                        <a:t>Name</a:t>
                      </a:r>
                    </a:p>
                  </a:txBody>
                  <a:tcPr marR="0" marT="0" marB="0"/>
                </a:tc>
                <a:tc>
                  <a:txBody>
                    <a:bodyPr/>
                    <a:lstStyle/>
                    <a:p>
                      <a:r>
                        <a:rPr lang="en-US" sz="1400" dirty="0"/>
                        <a:t>Asim Munawar</a:t>
                      </a:r>
                    </a:p>
                  </a:txBody>
                  <a:tcPr marR="0" marT="0" marB="0"/>
                </a:tc>
                <a:extLst>
                  <a:ext uri="{0D108BD9-81ED-4DB2-BD59-A6C34878D82A}">
                    <a16:rowId xmlns:a16="http://schemas.microsoft.com/office/drawing/2014/main" val="598765426"/>
                  </a:ext>
                </a:extLst>
              </a:tr>
              <a:tr h="0">
                <a:tc>
                  <a:txBody>
                    <a:bodyPr/>
                    <a:lstStyle/>
                    <a:p>
                      <a:r>
                        <a:rPr lang="en-US" sz="1400" dirty="0"/>
                        <a:t>Employer</a:t>
                      </a:r>
                    </a:p>
                  </a:txBody>
                  <a:tcPr marR="0" marT="0" marB="0"/>
                </a:tc>
                <a:tc>
                  <a:txBody>
                    <a:bodyPr/>
                    <a:lstStyle/>
                    <a:p>
                      <a:r>
                        <a:rPr lang="en-US" sz="1400" dirty="0"/>
                        <a:t>IBM</a:t>
                      </a:r>
                    </a:p>
                  </a:txBody>
                  <a:tcPr marR="0" marT="0" marB="0"/>
                </a:tc>
                <a:extLst>
                  <a:ext uri="{0D108BD9-81ED-4DB2-BD59-A6C34878D82A}">
                    <a16:rowId xmlns:a16="http://schemas.microsoft.com/office/drawing/2014/main" val="805899989"/>
                  </a:ext>
                </a:extLst>
              </a:tr>
              <a:tr h="0">
                <a:tc>
                  <a:txBody>
                    <a:bodyPr/>
                    <a:lstStyle/>
                    <a:p>
                      <a:r>
                        <a:rPr lang="en-US" sz="1400" dirty="0"/>
                        <a:t>Address</a:t>
                      </a:r>
                    </a:p>
                  </a:txBody>
                  <a:tcPr marR="0" marT="0" marB="0"/>
                </a:tc>
                <a:tc>
                  <a:txBody>
                    <a:bodyPr/>
                    <a:lstStyle/>
                    <a:p>
                      <a:r>
                        <a:rPr lang="en-US" sz="1400" dirty="0"/>
                        <a:t>New Jersey</a:t>
                      </a:r>
                    </a:p>
                  </a:txBody>
                  <a:tcPr marR="0" marT="0" marB="0"/>
                </a:tc>
                <a:extLst>
                  <a:ext uri="{0D108BD9-81ED-4DB2-BD59-A6C34878D82A}">
                    <a16:rowId xmlns:a16="http://schemas.microsoft.com/office/drawing/2014/main" val="656055126"/>
                  </a:ext>
                </a:extLst>
              </a:tr>
              <a:tr h="0">
                <a:tc>
                  <a:txBody>
                    <a:bodyPr/>
                    <a:lstStyle/>
                    <a:p>
                      <a:r>
                        <a:rPr lang="en-US" sz="1400" dirty="0"/>
                        <a:t>…</a:t>
                      </a:r>
                    </a:p>
                  </a:txBody>
                  <a:tcPr marR="0" marT="0" marB="0"/>
                </a:tc>
                <a:tc>
                  <a:txBody>
                    <a:bodyPr/>
                    <a:lstStyle/>
                    <a:p>
                      <a:r>
                        <a:rPr lang="en-US" sz="1400" dirty="0"/>
                        <a:t>…</a:t>
                      </a:r>
                    </a:p>
                  </a:txBody>
                  <a:tcPr marR="0" marT="0" marB="0"/>
                </a:tc>
                <a:extLst>
                  <a:ext uri="{0D108BD9-81ED-4DB2-BD59-A6C34878D82A}">
                    <a16:rowId xmlns:a16="http://schemas.microsoft.com/office/drawing/2014/main" val="2549593988"/>
                  </a:ext>
                </a:extLst>
              </a:tr>
            </a:tbl>
          </a:graphicData>
        </a:graphic>
      </p:graphicFrame>
      <p:cxnSp>
        <p:nvCxnSpPr>
          <p:cNvPr id="55" name="Elbow Connector 54">
            <a:extLst>
              <a:ext uri="{FF2B5EF4-FFF2-40B4-BE49-F238E27FC236}">
                <a16:creationId xmlns:a16="http://schemas.microsoft.com/office/drawing/2014/main" id="{1A453946-C551-C02C-8DC1-361FF8799837}"/>
              </a:ext>
            </a:extLst>
          </p:cNvPr>
          <p:cNvCxnSpPr/>
          <p:nvPr/>
        </p:nvCxnSpPr>
        <p:spPr>
          <a:xfrm>
            <a:off x="9058852" y="2925753"/>
            <a:ext cx="791357" cy="1169598"/>
          </a:xfrm>
          <a:prstGeom prst="bentConnector3">
            <a:avLst>
              <a:gd name="adj1" fmla="val 6093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458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3F75-BB34-8667-AD8D-84677E48EF86}"/>
              </a:ext>
            </a:extLst>
          </p:cNvPr>
          <p:cNvSpPr>
            <a:spLocks noGrp="1"/>
          </p:cNvSpPr>
          <p:nvPr>
            <p:ph type="ctrTitle"/>
          </p:nvPr>
        </p:nvSpPr>
        <p:spPr/>
        <p:txBody>
          <a:bodyPr/>
          <a:lstStyle/>
          <a:p>
            <a:r>
              <a:rPr lang="en-US" dirty="0"/>
              <a:t>Reasoning with Large Language Models (LMMs)</a:t>
            </a:r>
          </a:p>
        </p:txBody>
      </p:sp>
    </p:spTree>
    <p:extLst>
      <p:ext uri="{BB962C8B-B14F-4D97-AF65-F5344CB8AC3E}">
        <p14:creationId xmlns:p14="http://schemas.microsoft.com/office/powerpoint/2010/main" val="151001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p:txBody>
          <a:bodyPr/>
          <a:lstStyle/>
          <a:p>
            <a:r>
              <a:rPr lang="en-US" dirty="0"/>
              <a:t>What is Reasoning?</a:t>
            </a: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838199" y="1411551"/>
            <a:ext cx="10292255" cy="1079401"/>
          </a:xfrm>
        </p:spPr>
        <p:txBody>
          <a:bodyPr>
            <a:normAutofit/>
          </a:bodyPr>
          <a:lstStyle/>
          <a:p>
            <a:pPr marL="0" indent="0">
              <a:lnSpc>
                <a:spcPct val="120000"/>
              </a:lnSpc>
              <a:spcBef>
                <a:spcPts val="600"/>
              </a:spcBef>
              <a:buNone/>
            </a:pPr>
            <a:r>
              <a:rPr lang="en-US" sz="2000" dirty="0"/>
              <a:t>Reasoning is the process of thinking about something in a logical and systematic way, using evidence and past experiences to reach a conclusion or make a decision.</a:t>
            </a:r>
          </a:p>
        </p:txBody>
      </p:sp>
      <p:sp>
        <p:nvSpPr>
          <p:cNvPr id="4" name="Rectangle 3">
            <a:extLst>
              <a:ext uri="{FF2B5EF4-FFF2-40B4-BE49-F238E27FC236}">
                <a16:creationId xmlns:a16="http://schemas.microsoft.com/office/drawing/2014/main" id="{0826D33B-EBB8-F487-0DFE-31396BFAB2A9}"/>
              </a:ext>
            </a:extLst>
          </p:cNvPr>
          <p:cNvSpPr/>
          <p:nvPr/>
        </p:nvSpPr>
        <p:spPr>
          <a:xfrm>
            <a:off x="7280907" y="3154680"/>
            <a:ext cx="2777490" cy="266137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20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EB210-DE26-89FA-0D2F-6DED6C634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99A35E-C39A-FE61-AD94-AF7A5851C771}"/>
              </a:ext>
            </a:extLst>
          </p:cNvPr>
          <p:cNvSpPr>
            <a:spLocks noGrp="1"/>
          </p:cNvSpPr>
          <p:nvPr>
            <p:ph type="title"/>
          </p:nvPr>
        </p:nvSpPr>
        <p:spPr/>
        <p:txBody>
          <a:bodyPr/>
          <a:lstStyle/>
          <a:p>
            <a:r>
              <a:rPr lang="en-US" dirty="0"/>
              <a:t>What is Reasoning?</a:t>
            </a:r>
          </a:p>
        </p:txBody>
      </p:sp>
      <p:sp>
        <p:nvSpPr>
          <p:cNvPr id="3" name="Content Placeholder 2">
            <a:extLst>
              <a:ext uri="{FF2B5EF4-FFF2-40B4-BE49-F238E27FC236}">
                <a16:creationId xmlns:a16="http://schemas.microsoft.com/office/drawing/2014/main" id="{052FAF78-E985-75B1-99E6-401C50483544}"/>
              </a:ext>
            </a:extLst>
          </p:cNvPr>
          <p:cNvSpPr>
            <a:spLocks noGrp="1"/>
          </p:cNvSpPr>
          <p:nvPr>
            <p:ph idx="1"/>
          </p:nvPr>
        </p:nvSpPr>
        <p:spPr>
          <a:xfrm>
            <a:off x="838199" y="1411551"/>
            <a:ext cx="10292255" cy="1079401"/>
          </a:xfrm>
        </p:spPr>
        <p:txBody>
          <a:bodyPr>
            <a:normAutofit/>
          </a:bodyPr>
          <a:lstStyle/>
          <a:p>
            <a:pPr marL="0" indent="0">
              <a:lnSpc>
                <a:spcPct val="120000"/>
              </a:lnSpc>
              <a:spcBef>
                <a:spcPts val="600"/>
              </a:spcBef>
              <a:buNone/>
            </a:pPr>
            <a:r>
              <a:rPr lang="en-US" sz="2000" dirty="0"/>
              <a:t>Reasoning is the process of thinking about something in a logical and systematic way, using evidence and past experiences to reach a conclusion or make a decision.</a:t>
            </a:r>
          </a:p>
        </p:txBody>
      </p:sp>
      <p:pic>
        <p:nvPicPr>
          <p:cNvPr id="3074" name="Picture 2">
            <a:extLst>
              <a:ext uri="{FF2B5EF4-FFF2-40B4-BE49-F238E27FC236}">
                <a16:creationId xmlns:a16="http://schemas.microsoft.com/office/drawing/2014/main" id="{2A2C47FD-539A-971A-468F-DA1400C8B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9" t="20737" r="3755" b="16588"/>
          <a:stretch/>
        </p:blipFill>
        <p:spPr bwMode="auto">
          <a:xfrm>
            <a:off x="1957549" y="3243520"/>
            <a:ext cx="7819695" cy="25725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C55BA5-B309-90FE-7452-9B870DB1341A}"/>
              </a:ext>
            </a:extLst>
          </p:cNvPr>
          <p:cNvSpPr txBox="1"/>
          <p:nvPr/>
        </p:nvSpPr>
        <p:spPr>
          <a:xfrm>
            <a:off x="441434" y="6363395"/>
            <a:ext cx="6285187" cy="307777"/>
          </a:xfrm>
          <a:prstGeom prst="rect">
            <a:avLst/>
          </a:prstGeom>
          <a:noFill/>
        </p:spPr>
        <p:txBody>
          <a:bodyPr wrap="square">
            <a:spAutoFit/>
          </a:bodyPr>
          <a:lstStyle/>
          <a:p>
            <a:r>
              <a:rPr lang="en-US" sz="1400" dirty="0">
                <a:solidFill>
                  <a:schemeClr val="bg1">
                    <a:lumMod val="65000"/>
                  </a:schemeClr>
                </a:solidFill>
              </a:rPr>
              <a:t>Source: </a:t>
            </a:r>
            <a:r>
              <a:rPr lang="en-US" sz="1400" dirty="0">
                <a:solidFill>
                  <a:schemeClr val="bg1">
                    <a:lumMod val="65000"/>
                  </a:schemeClr>
                </a:solidFill>
                <a:hlinkClick r:id="rId4">
                  <a:extLst>
                    <a:ext uri="{A12FA001-AC4F-418D-AE19-62706E023703}">
                      <ahyp:hlinkClr xmlns:ahyp="http://schemas.microsoft.com/office/drawing/2018/hyperlinkcolor" val="tx"/>
                    </a:ext>
                  </a:extLst>
                </a:hlinkClick>
              </a:rPr>
              <a:t>https://mconsultingprep.com/what-is-deductive-reasoning</a:t>
            </a:r>
            <a:r>
              <a:rPr lang="en-US" sz="1400" dirty="0">
                <a:solidFill>
                  <a:schemeClr val="bg1">
                    <a:lumMod val="65000"/>
                  </a:schemeClr>
                </a:solidFill>
              </a:rPr>
              <a:t> </a:t>
            </a:r>
          </a:p>
        </p:txBody>
      </p:sp>
      <p:sp>
        <p:nvSpPr>
          <p:cNvPr id="4" name="Rectangle 3">
            <a:extLst>
              <a:ext uri="{FF2B5EF4-FFF2-40B4-BE49-F238E27FC236}">
                <a16:creationId xmlns:a16="http://schemas.microsoft.com/office/drawing/2014/main" id="{FC72B396-47C1-B506-2E49-F870AF6C4122}"/>
              </a:ext>
            </a:extLst>
          </p:cNvPr>
          <p:cNvSpPr/>
          <p:nvPr/>
        </p:nvSpPr>
        <p:spPr>
          <a:xfrm>
            <a:off x="7280907" y="3154680"/>
            <a:ext cx="2777490" cy="2661377"/>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224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0.5|89.9"/>
</p:tagLst>
</file>

<file path=ppt/tags/tag2.xml><?xml version="1.0" encoding="utf-8"?>
<p:tagLst xmlns:a="http://schemas.openxmlformats.org/drawingml/2006/main" xmlns:r="http://schemas.openxmlformats.org/officeDocument/2006/relationships" xmlns:p="http://schemas.openxmlformats.org/presentationml/2006/main">
  <p:tag name="TIMING" val="|99.9|18.8|0.9"/>
</p:tagLst>
</file>

<file path=ppt/tags/tag3.xml><?xml version="1.0" encoding="utf-8"?>
<p:tagLst xmlns:a="http://schemas.openxmlformats.org/drawingml/2006/main" xmlns:r="http://schemas.openxmlformats.org/officeDocument/2006/relationships" xmlns:p="http://schemas.openxmlformats.org/presentationml/2006/main">
  <p:tag name="TIMING" val="|39.2"/>
</p:tagLst>
</file>

<file path=ppt/tags/tag4.xml><?xml version="1.0" encoding="utf-8"?>
<p:tagLst xmlns:a="http://schemas.openxmlformats.org/drawingml/2006/main" xmlns:r="http://schemas.openxmlformats.org/officeDocument/2006/relationships" xmlns:p="http://schemas.openxmlformats.org/presentationml/2006/main">
  <p:tag name="TIMING" val="|19.5|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124018</TotalTime>
  <Words>1898</Words>
  <Application>Microsoft Macintosh PowerPoint</Application>
  <PresentationFormat>Widescreen</PresentationFormat>
  <Paragraphs>222</Paragraphs>
  <Slides>21</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vt:i4>
      </vt:variant>
    </vt:vector>
  </HeadingPairs>
  <TitlesOfParts>
    <vt:vector size="38" baseType="lpstr">
      <vt:lpstr>-apple-system</vt:lpstr>
      <vt:lpstr>Google Sans</vt:lpstr>
      <vt:lpstr>source-serif-pro</vt:lpstr>
      <vt:lpstr>Arial</vt:lpstr>
      <vt:lpstr>Arial Black</vt:lpstr>
      <vt:lpstr>Calibri</vt:lpstr>
      <vt:lpstr>Calibri Light</vt:lpstr>
      <vt:lpstr>Cambria Math</vt:lpstr>
      <vt:lpstr>Helvetica</vt:lpstr>
      <vt:lpstr>IBM Plex Sans</vt:lpstr>
      <vt:lpstr>Lucida Grande</vt:lpstr>
      <vt:lpstr>Open Sans</vt:lpstr>
      <vt:lpstr>PT Serif</vt:lpstr>
      <vt:lpstr>Roboto</vt:lpstr>
      <vt:lpstr>Tenorite</vt:lpstr>
      <vt:lpstr>Wingdings</vt:lpstr>
      <vt:lpstr>Office Theme</vt:lpstr>
      <vt:lpstr>Can Large Language Models (LLMs) Reason? </vt:lpstr>
      <vt:lpstr>Emergent abilities of LLMs</vt:lpstr>
      <vt:lpstr>Transformer Architecture</vt:lpstr>
      <vt:lpstr>Attention</vt:lpstr>
      <vt:lpstr>Transformer Architecture</vt:lpstr>
      <vt:lpstr>Self Attention</vt:lpstr>
      <vt:lpstr>Reasoning with Large Language Models (LMMs)</vt:lpstr>
      <vt:lpstr>What is Reasoning?</vt:lpstr>
      <vt:lpstr>What is Reasoning?</vt:lpstr>
      <vt:lpstr>Thinking Fast and Slow</vt:lpstr>
      <vt:lpstr>Real-life problems involve both aspects</vt:lpstr>
      <vt:lpstr>Formal Reasoning vs. Informal Reasoning</vt:lpstr>
      <vt:lpstr>Natural Language Reasoners</vt:lpstr>
      <vt:lpstr>In-Context Learning (ICL) / Few-Shot Prompting</vt:lpstr>
      <vt:lpstr>Chain of Thought (CoT) Prompting</vt:lpstr>
      <vt:lpstr>CoT Results</vt:lpstr>
      <vt:lpstr>Zero-Shot CoT</vt:lpstr>
      <vt:lpstr>CoT Test on an LLM (ChatGPT)</vt:lpstr>
      <vt:lpstr>Tree of Thought (ToT) vs. CoT</vt:lpstr>
      <vt:lpstr>HOW WELL ARE LLMS ABLE TO REASON?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452</cp:revision>
  <dcterms:created xsi:type="dcterms:W3CDTF">2023-08-05T21:07:28Z</dcterms:created>
  <dcterms:modified xsi:type="dcterms:W3CDTF">2024-02-05T11:21:21Z</dcterms:modified>
</cp:coreProperties>
</file>